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5"/>
  </p:sldMasterIdLst>
  <p:sldIdLst>
    <p:sldId id="256" r:id="rId6"/>
    <p:sldId id="257" r:id="rId7"/>
    <p:sldId id="281" r:id="rId8"/>
    <p:sldId id="258" r:id="rId9"/>
    <p:sldId id="259" r:id="rId10"/>
    <p:sldId id="298" r:id="rId11"/>
    <p:sldId id="260" r:id="rId12"/>
    <p:sldId id="261" r:id="rId13"/>
    <p:sldId id="269" r:id="rId14"/>
    <p:sldId id="271" r:id="rId15"/>
    <p:sldId id="262" r:id="rId16"/>
    <p:sldId id="270" r:id="rId17"/>
    <p:sldId id="272" r:id="rId18"/>
    <p:sldId id="275" r:id="rId19"/>
    <p:sldId id="273" r:id="rId20"/>
    <p:sldId id="299" r:id="rId21"/>
    <p:sldId id="264" r:id="rId22"/>
    <p:sldId id="266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82" r:id="rId34"/>
    <p:sldId id="283" r:id="rId35"/>
    <p:sldId id="284" r:id="rId36"/>
    <p:sldId id="285" r:id="rId37"/>
    <p:sldId id="286" r:id="rId38"/>
    <p:sldId id="287" r:id="rId39"/>
    <p:sldId id="265" r:id="rId40"/>
    <p:sldId id="268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9" r:id="rId50"/>
    <p:sldId id="310" r:id="rId51"/>
    <p:sldId id="308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3" autoAdjust="0"/>
    <p:restoredTop sz="92198" autoAdjust="0"/>
  </p:normalViewPr>
  <p:slideViewPr>
    <p:cSldViewPr snapToGrid="0">
      <p:cViewPr varScale="1">
        <p:scale>
          <a:sx n="98" d="100"/>
          <a:sy n="98" d="100"/>
        </p:scale>
        <p:origin x="264" y="84"/>
      </p:cViewPr>
      <p:guideLst>
        <p:guide orient="horz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hs.gov/office-cybersecurity-and-communications/" TargetMode="External"/><Relationship Id="rId2" Type="http://schemas.openxmlformats.org/officeDocument/2006/relationships/hyperlink" Target="https://www.us-cert.gov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gif"/><Relationship Id="rId5" Type="http://schemas.openxmlformats.org/officeDocument/2006/relationships/hyperlink" Target="http://www.mitre.org/" TargetMode="External"/><Relationship Id="rId4" Type="http://schemas.openxmlformats.org/officeDocument/2006/relationships/hyperlink" Target="http://www.dhs.gov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-cert.gov/" TargetMode="External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mitre.org/" TargetMode="External"/><Relationship Id="rId5" Type="http://schemas.openxmlformats.org/officeDocument/2006/relationships/hyperlink" Target="http://www.dhs.gov/" TargetMode="External"/><Relationship Id="rId4" Type="http://schemas.openxmlformats.org/officeDocument/2006/relationships/hyperlink" Target="http://www.dhs.gov/office-cybersecurity-and-communications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-cert.gov/" TargetMode="External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mitre.org/" TargetMode="External"/><Relationship Id="rId5" Type="http://schemas.openxmlformats.org/officeDocument/2006/relationships/hyperlink" Target="http://www.dhs.gov/" TargetMode="External"/><Relationship Id="rId4" Type="http://schemas.openxmlformats.org/officeDocument/2006/relationships/hyperlink" Target="http://www.dhs.gov/office-cybersecurity-and-communications/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83117" y="2568939"/>
            <a:ext cx="2554888" cy="389922"/>
          </a:xfrm>
        </p:spPr>
        <p:txBody>
          <a:bodyPr/>
          <a:lstStyle>
            <a:lvl1pPr marL="0" indent="0">
              <a:buFont typeface="Wingdings" pitchFamily="2" charset="2"/>
              <a:buNone/>
              <a:defRPr b="1" spc="300" baseline="0">
                <a:solidFill>
                  <a:schemeClr val="tx2"/>
                </a:solidFill>
                <a:latin typeface="Helvetica LT Std" pitchFamily="34" charset="0"/>
                <a:cs typeface="Calibri" pitchFamily="34" charset="0"/>
              </a:defRPr>
            </a:lvl1pPr>
          </a:lstStyle>
          <a:p>
            <a:r>
              <a:rPr lang="en-US" altLang="en-US" dirty="0"/>
              <a:t>Author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757146" y="368932"/>
            <a:ext cx="7246620" cy="1981200"/>
          </a:xfrm>
        </p:spPr>
        <p:txBody>
          <a:bodyPr anchor="b" anchorCtr="0">
            <a:normAutofit/>
          </a:bodyPr>
          <a:lstStyle>
            <a:lvl1pPr algn="l">
              <a:lnSpc>
                <a:spcPts val="4400"/>
              </a:lnSpc>
              <a:defRPr sz="4000" b="1">
                <a:solidFill>
                  <a:schemeClr val="tx2"/>
                </a:solidFill>
                <a:latin typeface="Helvetica LT Std" pitchFamily="34" charset="0"/>
                <a:cs typeface="Times New Roman" pitchFamily="18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0" y="0"/>
            <a:ext cx="407324" cy="2398143"/>
          </a:xfrm>
          <a:prstGeom prst="rect">
            <a:avLst/>
          </a:prstGeom>
          <a:solidFill>
            <a:srgbClr val="D0D2C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823649" y="2448468"/>
            <a:ext cx="7944793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0" y="2510287"/>
            <a:ext cx="407324" cy="4347713"/>
          </a:xfrm>
          <a:prstGeom prst="rect">
            <a:avLst/>
          </a:prstGeom>
          <a:solidFill>
            <a:srgbClr val="706C6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3" name="Text Box 34"/>
          <p:cNvSpPr txBox="1">
            <a:spLocks noChangeArrowheads="1"/>
          </p:cNvSpPr>
          <p:nvPr/>
        </p:nvSpPr>
        <p:spPr bwMode="auto">
          <a:xfrm>
            <a:off x="3845490" y="6256122"/>
            <a:ext cx="518493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r" eaLnBrk="0" hangingPunct="0">
              <a:defRPr/>
            </a:pP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CVE is sponsored by 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US-CERT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office of 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Cybersecurity and Communications 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the 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U.S. Department of Homeland Security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Copyright © 1999–2018, 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The MITRE Corporation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CVE and the CVE logo are registered trademarks and CVE-Compatible is a trademark of The MITRE Corporation.</a:t>
            </a:r>
            <a:endParaRPr lang="en-US" altLang="en-US" sz="900" b="0" u="none" baseline="0" dirty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56" y="6149707"/>
            <a:ext cx="1101840" cy="5215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64" y="280412"/>
            <a:ext cx="1101840" cy="5215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11605" y="187703"/>
            <a:ext cx="25188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b="1" baseline="0" dirty="0">
                <a:solidFill>
                  <a:srgbClr val="650800"/>
                </a:solidFill>
                <a:ea typeface="Verdana" pitchFamily="34" charset="0"/>
                <a:cs typeface="Verdana" pitchFamily="34" charset="0"/>
              </a:rPr>
              <a:t>Common Vulnerabilities </a:t>
            </a:r>
          </a:p>
          <a:p>
            <a:pPr>
              <a:spcAft>
                <a:spcPts val="0"/>
              </a:spcAft>
            </a:pPr>
            <a:r>
              <a:rPr lang="en-US" sz="1600" b="1" baseline="0" dirty="0">
                <a:solidFill>
                  <a:srgbClr val="650800"/>
                </a:solidFill>
                <a:ea typeface="Verdana" pitchFamily="34" charset="0"/>
                <a:cs typeface="Verdana" pitchFamily="34" charset="0"/>
              </a:rPr>
              <a:t>and Exposures</a:t>
            </a:r>
          </a:p>
        </p:txBody>
      </p:sp>
    </p:spTree>
    <p:extLst>
      <p:ext uri="{BB962C8B-B14F-4D97-AF65-F5344CB8AC3E}">
        <p14:creationId xmlns:p14="http://schemas.microsoft.com/office/powerpoint/2010/main" val="3529820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96545" cy="8683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lnSpc>
                <a:spcPts val="3200"/>
              </a:lnSpc>
              <a:defRPr>
                <a:solidFill>
                  <a:schemeClr val="tx2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589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600"/>
              </a:spcAft>
              <a:defRPr sz="20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>
              <a:spcAft>
                <a:spcPts val="600"/>
              </a:spcAft>
              <a:defRPr sz="18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434" y="6126163"/>
            <a:ext cx="495766" cy="180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r>
              <a:rPr lang="en-US" dirty="0">
                <a:solidFill>
                  <a:srgbClr val="C1CD23"/>
                </a:solidFill>
              </a:rPr>
              <a:t>|</a:t>
            </a:r>
            <a:r>
              <a:rPr lang="en-US" dirty="0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r>
              <a:rPr lang="en-US" dirty="0"/>
              <a:t> </a:t>
            </a:r>
            <a:r>
              <a:rPr lang="en-US" dirty="0">
                <a:solidFill>
                  <a:srgbClr val="C1CD23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60167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ernate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24245" y="4025438"/>
            <a:ext cx="7946694" cy="1371600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443293" y="4083050"/>
            <a:ext cx="1271016" cy="1271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74246" y="4083050"/>
            <a:ext cx="1271016" cy="1271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188055" y="4083050"/>
            <a:ext cx="1271016" cy="1271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01864" y="4083050"/>
            <a:ext cx="1271016" cy="1271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815673" y="4083050"/>
            <a:ext cx="1271016" cy="1271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129482" y="4083050"/>
            <a:ext cx="1271016" cy="12710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83116" y="2568939"/>
            <a:ext cx="4602163" cy="389922"/>
          </a:xfrm>
        </p:spPr>
        <p:txBody>
          <a:bodyPr/>
          <a:lstStyle>
            <a:lvl1pPr marL="0" indent="0">
              <a:buFont typeface="Wingdings" pitchFamily="2" charset="2"/>
              <a:buNone/>
              <a:defRPr b="1" spc="0" baseline="0">
                <a:solidFill>
                  <a:schemeClr val="tx2"/>
                </a:solidFill>
                <a:latin typeface="Helvetica LT Std" pitchFamily="34" charset="0"/>
                <a:cs typeface="Calibri" pitchFamily="34" charset="0"/>
              </a:defRPr>
            </a:lvl1pPr>
          </a:lstStyle>
          <a:p>
            <a:r>
              <a:rPr lang="en-US" altLang="en-US" dirty="0"/>
              <a:t>Author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757146" y="368932"/>
            <a:ext cx="7246620" cy="1981200"/>
          </a:xfrm>
        </p:spPr>
        <p:txBody>
          <a:bodyPr anchor="b" anchorCtr="0">
            <a:normAutofit/>
          </a:bodyPr>
          <a:lstStyle>
            <a:lvl1pPr algn="l">
              <a:lnSpc>
                <a:spcPts val="4400"/>
              </a:lnSpc>
              <a:defRPr sz="4000" b="1">
                <a:solidFill>
                  <a:schemeClr val="tx2"/>
                </a:solidFill>
                <a:latin typeface="Helvetica LT Std" pitchFamily="34" charset="0"/>
                <a:cs typeface="Times New Roman" pitchFamily="18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0" y="0"/>
            <a:ext cx="407324" cy="2398143"/>
          </a:xfrm>
          <a:prstGeom prst="rect">
            <a:avLst/>
          </a:prstGeom>
          <a:solidFill>
            <a:srgbClr val="D0D2C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823649" y="2448468"/>
            <a:ext cx="7944793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0" y="2510287"/>
            <a:ext cx="407324" cy="4347713"/>
          </a:xfrm>
          <a:prstGeom prst="rect">
            <a:avLst/>
          </a:prstGeom>
          <a:solidFill>
            <a:srgbClr val="706C6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2045" y="43538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>
                <a:ea typeface="Verdana" pitchFamily="34" charset="0"/>
                <a:cs typeface="Verdana" pitchFamily="34" charset="0"/>
              </a:rPr>
              <a:t>Optional</a:t>
            </a:r>
            <a:r>
              <a:rPr lang="en-US" sz="1400" baseline="0"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>
                <a:ea typeface="Verdana" pitchFamily="34" charset="0"/>
                <a:cs typeface="Verdana" pitchFamily="34" charset="0"/>
              </a:rPr>
              <a:t>Image</a:t>
            </a:r>
            <a:endParaRPr lang="en-US" sz="1400" dirty="0"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dirty="0">
                <a:ea typeface="Verdana" pitchFamily="34" charset="0"/>
                <a:cs typeface="Verdana" pitchFamily="34" charset="0"/>
              </a:rPr>
              <a:t>Here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72959" y="43538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>
                <a:ea typeface="Verdana" pitchFamily="34" charset="0"/>
                <a:cs typeface="Verdana" pitchFamily="34" charset="0"/>
              </a:rPr>
              <a:t>Optional</a:t>
            </a:r>
            <a:r>
              <a:rPr lang="en-US" sz="1400" baseline="0"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>
                <a:ea typeface="Verdana" pitchFamily="34" charset="0"/>
                <a:cs typeface="Verdana" pitchFamily="34" charset="0"/>
              </a:rPr>
              <a:t>Image</a:t>
            </a:r>
            <a:endParaRPr lang="en-US" sz="1400" dirty="0"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dirty="0">
                <a:ea typeface="Verdana" pitchFamily="34" charset="0"/>
                <a:cs typeface="Verdana" pitchFamily="34" charset="0"/>
              </a:rPr>
              <a:t>Here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83873" y="43538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>
                <a:ea typeface="Verdana" pitchFamily="34" charset="0"/>
                <a:cs typeface="Verdana" pitchFamily="34" charset="0"/>
              </a:rPr>
              <a:t>Optional</a:t>
            </a:r>
            <a:r>
              <a:rPr lang="en-US" sz="1400" baseline="0"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>
                <a:ea typeface="Verdana" pitchFamily="34" charset="0"/>
                <a:cs typeface="Verdana" pitchFamily="34" charset="0"/>
              </a:rPr>
              <a:t>Image</a:t>
            </a:r>
            <a:endParaRPr lang="en-US" sz="1400" dirty="0"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dirty="0">
                <a:ea typeface="Verdana" pitchFamily="34" charset="0"/>
                <a:cs typeface="Verdana" pitchFamily="34" charset="0"/>
              </a:rPr>
              <a:t>Here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94787" y="43538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>
                <a:ea typeface="Verdana" pitchFamily="34" charset="0"/>
                <a:cs typeface="Verdana" pitchFamily="34" charset="0"/>
              </a:rPr>
              <a:t>Optional</a:t>
            </a:r>
            <a:r>
              <a:rPr lang="en-US" sz="1400" baseline="0"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>
                <a:ea typeface="Verdana" pitchFamily="34" charset="0"/>
                <a:cs typeface="Verdana" pitchFamily="34" charset="0"/>
              </a:rPr>
              <a:t>Image</a:t>
            </a:r>
            <a:endParaRPr lang="en-US" sz="1400" dirty="0"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dirty="0">
                <a:ea typeface="Verdana" pitchFamily="34" charset="0"/>
                <a:cs typeface="Verdana" pitchFamily="34" charset="0"/>
              </a:rPr>
              <a:t>Here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05701" y="43538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>
                <a:ea typeface="Verdana" pitchFamily="34" charset="0"/>
                <a:cs typeface="Verdana" pitchFamily="34" charset="0"/>
              </a:rPr>
              <a:t>Optional</a:t>
            </a:r>
            <a:r>
              <a:rPr lang="en-US" sz="1400" baseline="0"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>
                <a:ea typeface="Verdana" pitchFamily="34" charset="0"/>
                <a:cs typeface="Verdana" pitchFamily="34" charset="0"/>
              </a:rPr>
              <a:t>Image</a:t>
            </a:r>
            <a:endParaRPr lang="en-US" sz="1400" dirty="0"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dirty="0">
                <a:ea typeface="Verdana" pitchFamily="34" charset="0"/>
                <a:cs typeface="Verdana" pitchFamily="34" charset="0"/>
              </a:rPr>
              <a:t>Here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16615" y="43538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>
                <a:ea typeface="Verdana" pitchFamily="34" charset="0"/>
                <a:cs typeface="Verdana" pitchFamily="34" charset="0"/>
              </a:rPr>
              <a:t>Optional</a:t>
            </a:r>
            <a:r>
              <a:rPr lang="en-US" sz="1400" baseline="0"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>
                <a:ea typeface="Verdana" pitchFamily="34" charset="0"/>
                <a:cs typeface="Verdana" pitchFamily="34" charset="0"/>
              </a:rPr>
              <a:t>Image</a:t>
            </a:r>
            <a:endParaRPr lang="en-US" sz="1400" dirty="0"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dirty="0">
                <a:ea typeface="Verdana" pitchFamily="34" charset="0"/>
                <a:cs typeface="Verdana" pitchFamily="34" charset="0"/>
              </a:rPr>
              <a:t>Here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64" y="6298118"/>
            <a:ext cx="904929" cy="428333"/>
          </a:xfrm>
          <a:prstGeom prst="rect">
            <a:avLst/>
          </a:prstGeom>
        </p:spPr>
      </p:pic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3845490" y="6256122"/>
            <a:ext cx="518493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r" eaLnBrk="0" hangingPunct="0">
              <a:defRPr/>
            </a:pP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CVE is sponsored by 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US-CERT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office of 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Cybersecurity and Communications 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the 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U.S. Department of Homeland Security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Copyright © 1999–2018, 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The MITRE Corporation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CVE and the CVE logo are registered trademarks and CVE-Compatible is a trademark of The MITRE Corporation.</a:t>
            </a:r>
            <a:endParaRPr lang="en-US" altLang="en-US" sz="900" b="0" u="none" baseline="0" dirty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64" y="267886"/>
            <a:ext cx="1101840" cy="52153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511605" y="175177"/>
            <a:ext cx="25188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b="1" baseline="0" dirty="0">
                <a:solidFill>
                  <a:srgbClr val="650800"/>
                </a:solidFill>
                <a:ea typeface="Verdana" pitchFamily="34" charset="0"/>
                <a:cs typeface="Verdana" pitchFamily="34" charset="0"/>
              </a:rPr>
              <a:t>Common Vulnerabilities </a:t>
            </a:r>
          </a:p>
          <a:p>
            <a:pPr>
              <a:spcAft>
                <a:spcPts val="0"/>
              </a:spcAft>
            </a:pPr>
            <a:r>
              <a:rPr lang="en-US" sz="1600" b="1" baseline="0" dirty="0">
                <a:solidFill>
                  <a:srgbClr val="650800"/>
                </a:solidFill>
                <a:ea typeface="Verdana" pitchFamily="34" charset="0"/>
                <a:cs typeface="Verdana" pitchFamily="34" charset="0"/>
              </a:rPr>
              <a:t>and Exposures</a:t>
            </a:r>
          </a:p>
        </p:txBody>
      </p:sp>
    </p:spTree>
    <p:extLst>
      <p:ext uri="{BB962C8B-B14F-4D97-AF65-F5344CB8AC3E}">
        <p14:creationId xmlns:p14="http://schemas.microsoft.com/office/powerpoint/2010/main" val="276283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 bwMode="auto">
          <a:xfrm>
            <a:off x="838200" y="3276600"/>
            <a:ext cx="7780020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0" y="0"/>
            <a:ext cx="407324" cy="3124200"/>
          </a:xfrm>
          <a:prstGeom prst="rect">
            <a:avLst/>
          </a:prstGeom>
          <a:solidFill>
            <a:srgbClr val="D0D2C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0" y="3352800"/>
            <a:ext cx="407324" cy="3505200"/>
          </a:xfrm>
          <a:prstGeom prst="rect">
            <a:avLst/>
          </a:prstGeom>
          <a:solidFill>
            <a:srgbClr val="706C6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23649" y="3463137"/>
            <a:ext cx="4602163" cy="389922"/>
          </a:xfrm>
        </p:spPr>
        <p:txBody>
          <a:bodyPr/>
          <a:lstStyle>
            <a:lvl1pPr marL="0" indent="0">
              <a:buFont typeface="Wingdings" pitchFamily="2" charset="2"/>
              <a:buNone/>
              <a:defRPr b="1" spc="300" baseline="0">
                <a:solidFill>
                  <a:schemeClr val="tx2"/>
                </a:solidFill>
                <a:latin typeface="Helvetica LT Std" pitchFamily="34" charset="0"/>
                <a:cs typeface="Calibri" pitchFamily="34" charset="0"/>
              </a:defRPr>
            </a:lvl1pPr>
          </a:lstStyle>
          <a:p>
            <a:r>
              <a:rPr lang="en-US" altLang="en-US"/>
              <a:t>Subtitle</a:t>
            </a:r>
            <a:endParaRPr lang="en-US" altLang="en-US" dirty="0"/>
          </a:p>
        </p:txBody>
      </p:sp>
      <p:sp>
        <p:nvSpPr>
          <p:cNvPr id="2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762000" y="1041287"/>
            <a:ext cx="7246620" cy="1981200"/>
          </a:xfrm>
        </p:spPr>
        <p:txBody>
          <a:bodyPr anchor="b" anchorCtr="0">
            <a:normAutofit/>
          </a:bodyPr>
          <a:lstStyle>
            <a:lvl1pPr algn="l">
              <a:lnSpc>
                <a:spcPts val="4400"/>
              </a:lnSpc>
              <a:defRPr sz="4000" b="1">
                <a:solidFill>
                  <a:schemeClr val="tx2"/>
                </a:solidFill>
                <a:latin typeface="Helvetica LT Std" pitchFamily="34" charset="0"/>
                <a:cs typeface="Times New Roman" pitchFamily="18" charset="0"/>
              </a:defRPr>
            </a:lvl1pPr>
          </a:lstStyle>
          <a:p>
            <a:r>
              <a:rPr lang="en-US"/>
              <a:t>Section Title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434" y="6089671"/>
            <a:ext cx="495766" cy="180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r>
              <a:rPr lang="en-US" dirty="0">
                <a:solidFill>
                  <a:srgbClr val="C1CD23"/>
                </a:solidFill>
              </a:rPr>
              <a:t>|</a:t>
            </a:r>
            <a:r>
              <a:rPr lang="en-US" dirty="0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r>
              <a:rPr lang="en-US" dirty="0"/>
              <a:t> </a:t>
            </a:r>
            <a:r>
              <a:rPr lang="en-US" dirty="0">
                <a:solidFill>
                  <a:srgbClr val="C1CD23"/>
                </a:solidFill>
              </a:rPr>
              <a:t>|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64" y="6298118"/>
            <a:ext cx="904929" cy="428333"/>
          </a:xfrm>
          <a:prstGeom prst="rect">
            <a:avLst/>
          </a:prstGeom>
        </p:spPr>
      </p:pic>
      <p:sp>
        <p:nvSpPr>
          <p:cNvPr id="15" name="Text Box 34"/>
          <p:cNvSpPr txBox="1">
            <a:spLocks noChangeArrowheads="1"/>
          </p:cNvSpPr>
          <p:nvPr/>
        </p:nvSpPr>
        <p:spPr bwMode="auto">
          <a:xfrm>
            <a:off x="3845490" y="6256122"/>
            <a:ext cx="518493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r" eaLnBrk="0" hangingPunct="0">
              <a:defRPr/>
            </a:pP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CVE is sponsored by 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US-CERT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office of 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Cybersecurity and Communications 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the 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U.S. Department of Homeland Security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Copyright © 1999–2018, 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The MITRE Corporation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CVE and the CVE logo are registered trademarks and CVE-Compatible is a trademark of The MITRE Corporation.</a:t>
            </a:r>
            <a:endParaRPr lang="en-US" altLang="en-US" sz="900" b="0" u="none" baseline="0" dirty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64" y="267886"/>
            <a:ext cx="1101840" cy="52153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511605" y="175177"/>
            <a:ext cx="25188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b="1" baseline="0" dirty="0">
                <a:solidFill>
                  <a:srgbClr val="650800"/>
                </a:solidFill>
                <a:ea typeface="Verdana" pitchFamily="34" charset="0"/>
                <a:cs typeface="Verdana" pitchFamily="34" charset="0"/>
              </a:rPr>
              <a:t>Common Vulnerabilities </a:t>
            </a:r>
          </a:p>
          <a:p>
            <a:pPr>
              <a:spcAft>
                <a:spcPts val="0"/>
              </a:spcAft>
            </a:pPr>
            <a:r>
              <a:rPr lang="en-US" sz="1600" b="1" baseline="0" dirty="0">
                <a:solidFill>
                  <a:srgbClr val="650800"/>
                </a:solidFill>
                <a:ea typeface="Verdana" pitchFamily="34" charset="0"/>
                <a:cs typeface="Verdana" pitchFamily="34" charset="0"/>
              </a:rPr>
              <a:t>and Exposures</a:t>
            </a:r>
          </a:p>
        </p:txBody>
      </p:sp>
    </p:spTree>
    <p:extLst>
      <p:ext uri="{BB962C8B-B14F-4D97-AF65-F5344CB8AC3E}">
        <p14:creationId xmlns:p14="http://schemas.microsoft.com/office/powerpoint/2010/main" val="279594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98596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98596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434" y="6114723"/>
            <a:ext cx="495766" cy="180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r>
              <a:rPr lang="en-US" dirty="0">
                <a:solidFill>
                  <a:srgbClr val="C1CD23"/>
                </a:solidFill>
              </a:rPr>
              <a:t>|</a:t>
            </a:r>
            <a:r>
              <a:rPr lang="en-US" dirty="0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r>
              <a:rPr lang="en-US" dirty="0"/>
              <a:t> </a:t>
            </a:r>
            <a:r>
              <a:rPr lang="en-US" dirty="0">
                <a:solidFill>
                  <a:srgbClr val="C1CD23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37966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85365"/>
            <a:ext cx="4040188" cy="48736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48927"/>
            <a:ext cx="4040188" cy="3951288"/>
          </a:xfrm>
        </p:spPr>
        <p:txBody>
          <a:bodyPr>
            <a:norm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5" y="2048927"/>
            <a:ext cx="4041775" cy="3951288"/>
          </a:xfrm>
        </p:spPr>
        <p:txBody>
          <a:bodyPr>
            <a:norm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800600" y="1485365"/>
            <a:ext cx="4040188" cy="48736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343434" y="6102197"/>
            <a:ext cx="495766" cy="180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r>
              <a:rPr lang="en-US" dirty="0">
                <a:solidFill>
                  <a:srgbClr val="C1CD23"/>
                </a:solidFill>
              </a:rPr>
              <a:t>|</a:t>
            </a:r>
            <a:r>
              <a:rPr lang="en-US" dirty="0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r>
              <a:rPr lang="en-US" dirty="0"/>
              <a:t> </a:t>
            </a:r>
            <a:r>
              <a:rPr lang="en-US" dirty="0">
                <a:solidFill>
                  <a:srgbClr val="C1CD23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2217460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944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434" y="6102197"/>
            <a:ext cx="495766" cy="180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r>
              <a:rPr lang="en-US" dirty="0">
                <a:solidFill>
                  <a:srgbClr val="C1CD23"/>
                </a:solidFill>
              </a:rPr>
              <a:t>|</a:t>
            </a:r>
            <a:r>
              <a:rPr lang="en-US" dirty="0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r>
              <a:rPr lang="en-US" dirty="0"/>
              <a:t> </a:t>
            </a:r>
            <a:r>
              <a:rPr lang="en-US" dirty="0">
                <a:solidFill>
                  <a:srgbClr val="C1CD23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289027909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434" y="6102197"/>
            <a:ext cx="495766" cy="180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r>
              <a:rPr lang="en-US" dirty="0">
                <a:solidFill>
                  <a:srgbClr val="C1CD23"/>
                </a:solidFill>
              </a:rPr>
              <a:t>|</a:t>
            </a:r>
            <a:r>
              <a:rPr lang="en-US" dirty="0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r>
              <a:rPr lang="en-US" dirty="0"/>
              <a:t> </a:t>
            </a:r>
            <a:r>
              <a:rPr lang="en-US" dirty="0">
                <a:solidFill>
                  <a:srgbClr val="C1CD23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10083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0" y="0"/>
            <a:ext cx="407324" cy="1288473"/>
          </a:xfrm>
          <a:prstGeom prst="rect">
            <a:avLst/>
          </a:prstGeom>
          <a:solidFill>
            <a:srgbClr val="D0D2C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1446415"/>
            <a:ext cx="407324" cy="5411585"/>
          </a:xfrm>
          <a:prstGeom prst="rect">
            <a:avLst/>
          </a:prstGeom>
          <a:solidFill>
            <a:srgbClr val="706C6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434" y="6227457"/>
            <a:ext cx="495766" cy="180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r>
              <a:rPr lang="en-US" dirty="0">
                <a:solidFill>
                  <a:srgbClr val="C1CD23"/>
                </a:solidFill>
              </a:rPr>
              <a:t>|</a:t>
            </a:r>
            <a:r>
              <a:rPr lang="en-US" dirty="0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r>
              <a:rPr lang="en-US" dirty="0"/>
              <a:t> </a:t>
            </a:r>
            <a:r>
              <a:rPr lang="en-US" dirty="0">
                <a:solidFill>
                  <a:srgbClr val="C1CD23"/>
                </a:solidFill>
              </a:rPr>
              <a:t>|</a:t>
            </a:r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5348546" y="6440782"/>
            <a:ext cx="35257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r" eaLnBrk="0" hangingPunct="0">
              <a:defRPr/>
            </a:pPr>
            <a:r>
              <a:rPr lang="en-US" altLang="en-US" sz="700" b="0" dirty="0">
                <a:cs typeface="+mn-cs"/>
              </a:rPr>
              <a:t>HSSEDI is a trademark of the U.S. Department of Homeland Security (DHS).</a:t>
            </a:r>
          </a:p>
          <a:p>
            <a:pPr algn="r" eaLnBrk="0" hangingPunct="0">
              <a:defRPr/>
            </a:pPr>
            <a:r>
              <a:rPr lang="en-US" altLang="en-US" sz="700" b="0" dirty="0">
                <a:cs typeface="+mn-cs"/>
              </a:rPr>
              <a:t>The HSSEDI FFRDC is managed and operated by The MITRE</a:t>
            </a:r>
            <a:r>
              <a:rPr lang="en-US" altLang="en-US" sz="700" b="0" baseline="0" dirty="0">
                <a:cs typeface="+mn-cs"/>
              </a:rPr>
              <a:t> Corporation for DHS.</a:t>
            </a:r>
            <a:endParaRPr lang="en-US" altLang="en-US" sz="700" b="0" dirty="0"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64" y="6298118"/>
            <a:ext cx="904929" cy="4283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360" y="523844"/>
            <a:ext cx="1101840" cy="52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99815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dhs.gov/office-cybersecurity-and-communications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www.us-cert.gov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mitre.org/" TargetMode="Externa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dhs.gov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078805" cy="8683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8229600" cy="4651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618308" y="1295400"/>
            <a:ext cx="8220892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0" y="1"/>
            <a:ext cx="407324" cy="1219200"/>
          </a:xfrm>
          <a:prstGeom prst="rect">
            <a:avLst/>
          </a:prstGeom>
          <a:solidFill>
            <a:srgbClr val="D0D2C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1371601"/>
            <a:ext cx="407324" cy="5486400"/>
          </a:xfrm>
          <a:prstGeom prst="rect">
            <a:avLst/>
          </a:prstGeom>
          <a:solidFill>
            <a:srgbClr val="706C6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434" y="6129465"/>
            <a:ext cx="495766" cy="180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r>
              <a:rPr lang="en-US" dirty="0">
                <a:solidFill>
                  <a:srgbClr val="C1CD23"/>
                </a:solidFill>
              </a:rPr>
              <a:t>|</a:t>
            </a:r>
            <a:r>
              <a:rPr lang="en-US" dirty="0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r>
              <a:rPr lang="en-US" dirty="0"/>
              <a:t> </a:t>
            </a:r>
            <a:r>
              <a:rPr lang="en-US" dirty="0">
                <a:solidFill>
                  <a:srgbClr val="C1CD23"/>
                </a:solidFill>
              </a:rPr>
              <a:t>|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360" y="523844"/>
            <a:ext cx="1101840" cy="5215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64" y="6298118"/>
            <a:ext cx="904929" cy="428333"/>
          </a:xfrm>
          <a:prstGeom prst="rect">
            <a:avLst/>
          </a:prstGeom>
        </p:spPr>
      </p:pic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3845490" y="6256122"/>
            <a:ext cx="518493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r" eaLnBrk="0" hangingPunct="0">
              <a:defRPr/>
            </a:pP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CVE is sponsored by 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/>
              </a:rPr>
              <a:t>US-CERT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office of 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/>
              </a:rPr>
              <a:t>Cybersecurity and Communications 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the 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/>
              </a:rPr>
              <a:t>U.S. Department of Homeland Security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Copyright © 1999–2018, 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15"/>
              </a:rPr>
              <a:t>The MITRE Corporation</a:t>
            </a:r>
            <a:r>
              <a:rPr lang="en-US" sz="9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CVE and the CVE logo are registered trademarks and CVE-Compatible is a trademark of The MITRE Corporation.</a:t>
            </a:r>
            <a:endParaRPr lang="en-US" altLang="en-US" sz="900" b="0" u="none" baseline="0" dirty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3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lang="en-US" sz="2800" b="1" kern="1200">
          <a:solidFill>
            <a:schemeClr val="tx2"/>
          </a:solidFill>
          <a:latin typeface="Helvetica LT Std" pitchFamily="34" charset="0"/>
          <a:ea typeface="Verdana" pitchFamily="34" charset="0"/>
          <a:cs typeface="Verdana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20000"/>
        <a:buFont typeface="Wingdings" pitchFamily="2" charset="2"/>
        <a:buChar char="§"/>
        <a:defRPr sz="2000" b="1" kern="1200">
          <a:solidFill>
            <a:schemeClr val="tx1"/>
          </a:solidFill>
          <a:latin typeface="Helvetica LT Std" pitchFamily="34" charset="0"/>
          <a:ea typeface="+mn-ea"/>
          <a:cs typeface="Calibri" pitchFamily="34" charset="0"/>
        </a:defRPr>
      </a:lvl1pPr>
      <a:lvl2pPr marL="515938" indent="-228600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Helvetica LT Std" pitchFamily="34" charset="0"/>
          <a:ea typeface="+mn-ea"/>
          <a:cs typeface="Calibri" pitchFamily="34" charset="0"/>
        </a:defRPr>
      </a:lvl2pPr>
      <a:lvl3pPr marL="747713" indent="-231775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10000"/>
        <a:buFont typeface="Wingdings" pitchFamily="2" charset="2"/>
        <a:buChar char="§"/>
        <a:defRPr sz="1800" kern="1200">
          <a:solidFill>
            <a:schemeClr val="tx1"/>
          </a:solidFill>
          <a:latin typeface="Helvetica LT Std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istributedweaknessfiling/cvelist" TargetMode="External"/><Relationship Id="rId2" Type="http://schemas.openxmlformats.org/officeDocument/2006/relationships/hyperlink" Target="https://github.com/CVEProject/cvelis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.github.com/articles/syncing-a-fork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raw.githubusercontent.com/CVEProject/automation-working-group/master/cve_json_schema/CVE_JSON_4.0_min_public.schema" TargetMode="External"/><Relationship Id="rId2" Type="http://schemas.openxmlformats.org/officeDocument/2006/relationships/hyperlink" Target="https://github.com/CVEProject/automation-working-group/tree/master/cve_json_schema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VEProject/automation-working-group/blob/master/tools/cmdlinejsonvalidator.py" TargetMode="External"/><Relationship Id="rId2" Type="http://schemas.openxmlformats.org/officeDocument/2006/relationships/hyperlink" Target="https://github.com/CVEProjec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Vulnogram/Vulnogram" TargetMode="External"/><Relationship Id="rId5" Type="http://schemas.openxmlformats.org/officeDocument/2006/relationships/hyperlink" Target="https://github.com/CVEProject/automation-working-group/blob/master/cve_json_schema/DRAFT-JSON-file-format-v4.md" TargetMode="External"/><Relationship Id="rId4" Type="http://schemas.openxmlformats.org/officeDocument/2006/relationships/hyperlink" Target="https://github.com/CVEProject/automation-working-group/blob/master/cve_json_schema/CVE_JSON_4.0_min.schema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CVE Team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CVE Submission Process</a:t>
            </a:r>
          </a:p>
        </p:txBody>
      </p:sp>
    </p:spTree>
    <p:extLst>
      <p:ext uri="{BB962C8B-B14F-4D97-AF65-F5344CB8AC3E}">
        <p14:creationId xmlns:p14="http://schemas.microsoft.com/office/powerpoint/2010/main" val="269498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 File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[CVEID]:CVE-2017-1194</a:t>
            </a:r>
          </a:p>
          <a:p>
            <a:pPr marL="0" indent="0">
              <a:buNone/>
            </a:pPr>
            <a:r>
              <a:rPr lang="en-US" dirty="0"/>
              <a:t>[PRODUCT]:IBM WebSphere Application Server</a:t>
            </a:r>
          </a:p>
          <a:p>
            <a:pPr marL="0" indent="0">
              <a:buNone/>
            </a:pPr>
            <a:r>
              <a:rPr lang="en-US" dirty="0"/>
              <a:t>[VERSION]:7.0, 8.0, 8.5, 9.0</a:t>
            </a:r>
          </a:p>
          <a:p>
            <a:pPr marL="0" indent="0">
              <a:buNone/>
            </a:pPr>
            <a:r>
              <a:rPr lang="en-US" dirty="0"/>
              <a:t>[PROBLEMTYPE]:Cross-site request forgery</a:t>
            </a:r>
          </a:p>
          <a:p>
            <a:pPr marL="0" indent="0">
              <a:buNone/>
            </a:pPr>
            <a:r>
              <a:rPr lang="en-US" dirty="0"/>
              <a:t>[REFERENCES]:http://www.ibm.com/support/docview.wss?uid=swg22001226</a:t>
            </a:r>
          </a:p>
          <a:p>
            <a:pPr marL="0" indent="0">
              <a:buNone/>
            </a:pPr>
            <a:r>
              <a:rPr lang="en-US" dirty="0"/>
              <a:t>[DESCRIPTION]:IBM WebSphere Application Server 7.0, 8.0, 8.5, and 9.0 is vulnerable to cross-site request forgery which could allow an attacker to execute malicious and unauthorized actions transmitted from a user that the website trusts.  IBM X-Force ID:  123669.</a:t>
            </a:r>
          </a:p>
          <a:p>
            <a:pPr marL="0" indent="0">
              <a:buNone/>
            </a:pPr>
            <a:r>
              <a:rPr lang="en-US" dirty="0"/>
              <a:t>[ASSIGNINGCNA]:IBM</a:t>
            </a:r>
          </a:p>
        </p:txBody>
      </p:sp>
    </p:spTree>
    <p:extLst>
      <p:ext uri="{BB962C8B-B14F-4D97-AF65-F5344CB8AC3E}">
        <p14:creationId xmlns:p14="http://schemas.microsoft.com/office/powerpoint/2010/main" val="2139819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Comma-Separated Values (CSV)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Fields :</a:t>
            </a:r>
          </a:p>
          <a:p>
            <a:pPr lvl="1"/>
            <a:r>
              <a:rPr lang="en-US" dirty="0"/>
              <a:t>CVE ID</a:t>
            </a:r>
          </a:p>
          <a:p>
            <a:pPr lvl="1"/>
            <a:r>
              <a:rPr lang="en-US" dirty="0"/>
              <a:t>Product</a:t>
            </a:r>
          </a:p>
          <a:p>
            <a:pPr lvl="1"/>
            <a:r>
              <a:rPr lang="en-US" dirty="0"/>
              <a:t>Version</a:t>
            </a:r>
          </a:p>
          <a:p>
            <a:pPr lvl="1"/>
            <a:r>
              <a:rPr lang="en-US" dirty="0"/>
              <a:t>Problem type</a:t>
            </a:r>
          </a:p>
          <a:p>
            <a:pPr lvl="1"/>
            <a:r>
              <a:rPr lang="en-US" dirty="0"/>
              <a:t>Description</a:t>
            </a:r>
          </a:p>
          <a:p>
            <a:pPr lvl="1"/>
            <a:r>
              <a:rPr lang="en-US" dirty="0"/>
              <a:t>Assigning CNA</a:t>
            </a:r>
          </a:p>
          <a:p>
            <a:pPr marL="287338" lvl="1" indent="0">
              <a:buNone/>
            </a:pPr>
            <a:endParaRPr lang="en-US" dirty="0"/>
          </a:p>
          <a:p>
            <a:pPr marL="346075" indent="-342900"/>
            <a:r>
              <a:rPr lang="en-US" dirty="0"/>
              <a:t>Omit field headers.</a:t>
            </a:r>
          </a:p>
          <a:p>
            <a:pPr marL="346075" indent="-342900"/>
            <a:r>
              <a:rPr lang="en-US" dirty="0"/>
              <a:t>Use double-quotes if fields contain commas or quote characters.</a:t>
            </a:r>
          </a:p>
          <a:p>
            <a:pPr marL="346075" indent="-342900"/>
            <a:r>
              <a:rPr lang="en-US" dirty="0"/>
              <a:t>Do not use embedded line-breaks.</a:t>
            </a:r>
          </a:p>
          <a:p>
            <a:pPr marL="346075" indent="-342900"/>
            <a:r>
              <a:rPr lang="en-US" dirty="0"/>
              <a:t>Write any double-quote characters in a field as two double-quote characters.</a:t>
            </a:r>
          </a:p>
          <a:p>
            <a:pPr marL="346075" indent="-342900"/>
            <a:r>
              <a:rPr lang="en-US" dirty="0"/>
              <a:t>On CVE ID per line</a:t>
            </a:r>
          </a:p>
        </p:txBody>
      </p:sp>
    </p:spTree>
    <p:extLst>
      <p:ext uri="{BB962C8B-B14F-4D97-AF65-F5344CB8AC3E}">
        <p14:creationId xmlns:p14="http://schemas.microsoft.com/office/powerpoint/2010/main" val="2492776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CSV – Handling Multiples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Multiple CVE Entries</a:t>
            </a:r>
          </a:p>
          <a:p>
            <a:pPr lvl="1"/>
            <a:r>
              <a:rPr lang="en-US" dirty="0"/>
              <a:t>Multiple lines, one per entry.</a:t>
            </a:r>
          </a:p>
          <a:p>
            <a:endParaRPr lang="en-US" dirty="0"/>
          </a:p>
          <a:p>
            <a:r>
              <a:rPr lang="en-US" dirty="0"/>
              <a:t>Multiple Products/Versions</a:t>
            </a:r>
          </a:p>
          <a:p>
            <a:pPr lvl="1"/>
            <a:r>
              <a:rPr lang="en-US" dirty="0"/>
              <a:t>Separate products, and correspondingly versions, by a semicolon followed by a space and, to separate multiple versions for a given product by a comma followed by a space; eg, </a:t>
            </a:r>
          </a:p>
          <a:p>
            <a:pPr marL="798513" lvl="3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CVE-2017-3862,”</a:t>
            </a:r>
            <a:r>
              <a:rPr lang="en-US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5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 XE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”,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r>
              <a:rPr lang="en-US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12.2, 15.0 through 15.6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5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3.2 through 3.18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,…</a:t>
            </a:r>
          </a:p>
          <a:p>
            <a:endParaRPr lang="en-US" dirty="0"/>
          </a:p>
          <a:p>
            <a:r>
              <a:rPr lang="en-US" dirty="0"/>
              <a:t>Multiple References</a:t>
            </a:r>
          </a:p>
          <a:p>
            <a:pPr lvl="1"/>
            <a:r>
              <a:rPr lang="en-US" dirty="0"/>
              <a:t>Separate references by a space; eg,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98513" lvl="3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CVE-2016-6816,…,”https://tomcat.apache.org/security-9.html#Fixed_in_Apache_Tomcat_9.0.0.M13 https://tomcat.apache.org/security-8.html#Fixed_in_Apache_Tomcat_8.5.8 https://tomcat.apache.org/security-8.html#Fixed_in_Apache_Tomcat_8.0.39 https://tomcat.apache.org/security-7.html#Fixed_in_Apache_Tomcat_7.0.73 https://tomcat.apache.org/security-6.html#Fixed_in_Apache_Tomcat_6.0.48”,…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968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CSV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"CVE-2017-1194","IBM WebSphere Application Server"," 7.0, 8.0, 8.5, 9.0",“Cross-site request </a:t>
            </a:r>
            <a:r>
              <a:rPr lang="en-US" dirty="0" err="1"/>
              <a:t>forgery","http</a:t>
            </a:r>
            <a:r>
              <a:rPr lang="en-US" dirty="0"/>
              <a:t>://www.ibm.com/support/docview.wss?uid=swg22001226","IBM WebSphere Application Server 7.0, 8.0, 8.5, and 9.0 is vulnerable to cross-site request forgery which could allow an attacker to execute malicious and unauthorized actions transmitted from a user that the website trusts.  IBM X-Force ID:  123669.","IBM"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29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CVE JSON 4.0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Required Data Strings</a:t>
            </a:r>
          </a:p>
          <a:p>
            <a:pPr lvl="1"/>
            <a:r>
              <a:rPr lang="en-US" dirty="0" err="1"/>
              <a:t>Data_type</a:t>
            </a:r>
            <a:r>
              <a:rPr lang="en-US" dirty="0"/>
              <a:t> - CVE</a:t>
            </a:r>
          </a:p>
          <a:p>
            <a:pPr lvl="1"/>
            <a:r>
              <a:rPr lang="en-US" dirty="0" err="1"/>
              <a:t>Data_format</a:t>
            </a:r>
            <a:r>
              <a:rPr lang="en-US" dirty="0"/>
              <a:t> - MITRE</a:t>
            </a:r>
          </a:p>
          <a:p>
            <a:pPr lvl="1"/>
            <a:r>
              <a:rPr lang="en-US" dirty="0" err="1"/>
              <a:t>Data_version</a:t>
            </a:r>
            <a:r>
              <a:rPr lang="en-US" dirty="0"/>
              <a:t> – 4.0</a:t>
            </a:r>
          </a:p>
          <a:p>
            <a:r>
              <a:rPr lang="en-US" dirty="0"/>
              <a:t>Required Data Objects</a:t>
            </a:r>
          </a:p>
          <a:p>
            <a:pPr lvl="1"/>
            <a:r>
              <a:rPr lang="en-US" dirty="0" err="1"/>
              <a:t>CVE_data_meta</a:t>
            </a:r>
            <a:endParaRPr lang="en-US" dirty="0"/>
          </a:p>
          <a:p>
            <a:pPr lvl="2"/>
            <a:r>
              <a:rPr lang="en-US" dirty="0"/>
              <a:t>CVE ID</a:t>
            </a:r>
          </a:p>
          <a:p>
            <a:pPr lvl="2"/>
            <a:r>
              <a:rPr lang="en-US" dirty="0"/>
              <a:t>ASSIGNER</a:t>
            </a:r>
          </a:p>
          <a:p>
            <a:pPr lvl="1"/>
            <a:r>
              <a:rPr lang="en-US" dirty="0"/>
              <a:t>Affects</a:t>
            </a:r>
          </a:p>
          <a:p>
            <a:pPr lvl="2"/>
            <a:r>
              <a:rPr lang="en-US" dirty="0"/>
              <a:t>Vendor</a:t>
            </a:r>
          </a:p>
          <a:p>
            <a:pPr lvl="3"/>
            <a:r>
              <a:rPr lang="en-US" dirty="0"/>
              <a:t>Product</a:t>
            </a:r>
          </a:p>
          <a:p>
            <a:pPr lvl="4"/>
            <a:r>
              <a:rPr lang="en-US" dirty="0"/>
              <a:t>Version</a:t>
            </a:r>
          </a:p>
          <a:p>
            <a:pPr lvl="1"/>
            <a:r>
              <a:rPr lang="en-US" dirty="0"/>
              <a:t>Description</a:t>
            </a:r>
          </a:p>
          <a:p>
            <a:pPr lvl="1"/>
            <a:r>
              <a:rPr lang="en-US" dirty="0"/>
              <a:t>References</a:t>
            </a:r>
          </a:p>
          <a:p>
            <a:pPr lvl="1"/>
            <a:r>
              <a:rPr lang="en-US" dirty="0" err="1"/>
              <a:t>Problemtype</a:t>
            </a:r>
            <a:endParaRPr lang="en-US" dirty="0"/>
          </a:p>
          <a:p>
            <a:r>
              <a:rPr lang="en-US" dirty="0"/>
              <a:t>Additional optional objects can be included.  For a full list see:</a:t>
            </a:r>
          </a:p>
          <a:p>
            <a:pPr lvl="1"/>
            <a:r>
              <a:rPr lang="en-US" dirty="0"/>
              <a:t>https://github.com/CVEProject/automation-working-group/blob/master/cve_json_schema/DRAFT-JSON-file-format-v4.md</a:t>
            </a:r>
          </a:p>
        </p:txBody>
      </p:sp>
    </p:spTree>
    <p:extLst>
      <p:ext uri="{BB962C8B-B14F-4D97-AF65-F5344CB8AC3E}">
        <p14:creationId xmlns:p14="http://schemas.microsoft.com/office/powerpoint/2010/main" val="2667484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CVE JSON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"</a:t>
            </a:r>
            <a:r>
              <a:rPr lang="en-US" dirty="0" err="1"/>
              <a:t>data_type</a:t>
            </a:r>
            <a:r>
              <a:rPr lang="en-US" dirty="0"/>
              <a:t>": "CVE",</a:t>
            </a:r>
          </a:p>
          <a:p>
            <a:pPr marL="0" indent="0">
              <a:buNone/>
            </a:pPr>
            <a:r>
              <a:rPr lang="en-US" dirty="0"/>
              <a:t>  "</a:t>
            </a:r>
            <a:r>
              <a:rPr lang="en-US" dirty="0" err="1"/>
              <a:t>data_format</a:t>
            </a:r>
            <a:r>
              <a:rPr lang="en-US" dirty="0"/>
              <a:t>": "MITRE",</a:t>
            </a:r>
          </a:p>
          <a:p>
            <a:pPr marL="0" indent="0">
              <a:buNone/>
            </a:pPr>
            <a:r>
              <a:rPr lang="en-US" dirty="0"/>
              <a:t>  "</a:t>
            </a:r>
            <a:r>
              <a:rPr lang="en-US" dirty="0" err="1"/>
              <a:t>data_version</a:t>
            </a:r>
            <a:r>
              <a:rPr lang="en-US" dirty="0"/>
              <a:t>": "4.0",</a:t>
            </a:r>
          </a:p>
          <a:p>
            <a:pPr marL="0" indent="0">
              <a:buNone/>
            </a:pPr>
            <a:r>
              <a:rPr lang="en-US" dirty="0"/>
              <a:t>  "</a:t>
            </a:r>
            <a:r>
              <a:rPr lang="en-US" dirty="0" err="1"/>
              <a:t>CVE_data_meta</a:t>
            </a:r>
            <a:r>
              <a:rPr lang="en-US" dirty="0"/>
              <a:t>": { "ASSIGNER": "psirt@us.ibm.com", "ID": "CVE-2017-1194" },</a:t>
            </a:r>
          </a:p>
          <a:p>
            <a:pPr marL="0" indent="0">
              <a:buNone/>
            </a:pPr>
            <a:r>
              <a:rPr lang="en-US" dirty="0"/>
              <a:t>  "affects": { "vendor": { "</a:t>
            </a:r>
            <a:r>
              <a:rPr lang="en-US" dirty="0" err="1"/>
              <a:t>vendor_data</a:t>
            </a:r>
            <a:r>
              <a:rPr lang="en-US" dirty="0"/>
              <a:t>": [ { "</a:t>
            </a:r>
            <a:r>
              <a:rPr lang="en-US" dirty="0" err="1"/>
              <a:t>vendor_name</a:t>
            </a:r>
            <a:r>
              <a:rPr lang="en-US" dirty="0"/>
              <a:t>": "IBM", "product": { "</a:t>
            </a:r>
            <a:r>
              <a:rPr lang="en-US" dirty="0" err="1"/>
              <a:t>product_data</a:t>
            </a:r>
            <a:r>
              <a:rPr lang="en-US" dirty="0"/>
              <a:t>": [ { "</a:t>
            </a:r>
            <a:r>
              <a:rPr lang="en-US" dirty="0" err="1"/>
              <a:t>product_name</a:t>
            </a:r>
            <a:r>
              <a:rPr lang="en-US" dirty="0"/>
              <a:t>": "WebSphere Application Server", "version": { "</a:t>
            </a:r>
            <a:r>
              <a:rPr lang="en-US" dirty="0" err="1"/>
              <a:t>version_data</a:t>
            </a:r>
            <a:r>
              <a:rPr lang="en-US" dirty="0"/>
              <a:t>": [ { "</a:t>
            </a:r>
            <a:r>
              <a:rPr lang="en-US" dirty="0" err="1"/>
              <a:t>version_value</a:t>
            </a:r>
            <a:r>
              <a:rPr lang="en-US" dirty="0"/>
              <a:t>": "7.0, 8.0, 8.5, 9.0" } ] } } ]  }  } ] } },</a:t>
            </a:r>
          </a:p>
          <a:p>
            <a:pPr marL="0" indent="0">
              <a:buNone/>
            </a:pPr>
            <a:r>
              <a:rPr lang="en-US" dirty="0"/>
              <a:t>  "</a:t>
            </a:r>
            <a:r>
              <a:rPr lang="en-US" dirty="0" err="1"/>
              <a:t>problemtype</a:t>
            </a:r>
            <a:r>
              <a:rPr lang="en-US" dirty="0"/>
              <a:t>": { "</a:t>
            </a:r>
            <a:r>
              <a:rPr lang="en-US" dirty="0" err="1"/>
              <a:t>problemtype_data</a:t>
            </a:r>
            <a:r>
              <a:rPr lang="en-US" dirty="0"/>
              <a:t>": [ { "description": [ { "</a:t>
            </a:r>
            <a:r>
              <a:rPr lang="en-US" dirty="0" err="1"/>
              <a:t>lang</a:t>
            </a:r>
            <a:r>
              <a:rPr lang="en-US" dirty="0"/>
              <a:t>": "</a:t>
            </a:r>
            <a:r>
              <a:rPr lang="en-US" dirty="0" err="1"/>
              <a:t>eng</a:t>
            </a:r>
            <a:r>
              <a:rPr lang="en-US" dirty="0"/>
              <a:t>", "value": "Cross-site request forgery" } ] } ] },</a:t>
            </a:r>
          </a:p>
          <a:p>
            <a:pPr marL="0" indent="0">
              <a:buNone/>
            </a:pPr>
            <a:r>
              <a:rPr lang="en-US" dirty="0"/>
              <a:t>  "references": { "</a:t>
            </a:r>
            <a:r>
              <a:rPr lang="en-US" dirty="0" err="1"/>
              <a:t>reference_data</a:t>
            </a:r>
            <a:r>
              <a:rPr lang="en-US" dirty="0"/>
              <a:t>": [ { "</a:t>
            </a:r>
            <a:r>
              <a:rPr lang="en-US" dirty="0" err="1"/>
              <a:t>url</a:t>
            </a:r>
            <a:r>
              <a:rPr lang="en-US" dirty="0"/>
              <a:t>": "http://www.ibm.com/support/docview.wss?uid=swg22001226" } ] },</a:t>
            </a:r>
          </a:p>
          <a:p>
            <a:pPr marL="0" indent="0">
              <a:buNone/>
            </a:pPr>
            <a:r>
              <a:rPr lang="en-US" dirty="0"/>
              <a:t>  "description": { "</a:t>
            </a:r>
            <a:r>
              <a:rPr lang="en-US" dirty="0" err="1"/>
              <a:t>description_data</a:t>
            </a:r>
            <a:r>
              <a:rPr lang="en-US" dirty="0"/>
              <a:t>": [ {  "</a:t>
            </a:r>
            <a:r>
              <a:rPr lang="en-US" dirty="0" err="1"/>
              <a:t>lang</a:t>
            </a:r>
            <a:r>
              <a:rPr lang="en-US" dirty="0"/>
              <a:t>": "</a:t>
            </a:r>
            <a:r>
              <a:rPr lang="en-US" dirty="0" err="1"/>
              <a:t>eng</a:t>
            </a:r>
            <a:r>
              <a:rPr lang="en-US" dirty="0"/>
              <a:t>", "value": "IBM WebSphere Application Server 7.0, 8.0, 8.5, and 9.0 is vulnerable to cross-site request forgery which could allow an attacker to execute malicious and unauthorized actions transmitted from a user that the website trusts. IBM X-Force ID: 123669." } ] 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Note that whitespace, including line breaks, can be included to improve readability.</a:t>
            </a:r>
          </a:p>
        </p:txBody>
      </p:sp>
    </p:spTree>
    <p:extLst>
      <p:ext uri="{BB962C8B-B14F-4D97-AF65-F5344CB8AC3E}">
        <p14:creationId xmlns:p14="http://schemas.microsoft.com/office/powerpoint/2010/main" val="1167211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B3CC0571-262F-4367-B1CE-28F6959DF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023954-D96F-4FD5-AF32-1B0454C44696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Submission Channels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01772-E95E-404E-B39D-1D4DD0F5E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16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27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Approved Submission Channels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Web form</a:t>
            </a:r>
          </a:p>
          <a:p>
            <a:pPr lvl="1"/>
            <a:r>
              <a:rPr lang="en-US" dirty="0"/>
              <a:t>Supports all three file types.</a:t>
            </a:r>
          </a:p>
          <a:p>
            <a:pPr lvl="1"/>
            <a:r>
              <a:rPr lang="en-US" dirty="0"/>
              <a:t>Suited to new submissions only.</a:t>
            </a:r>
          </a:p>
          <a:p>
            <a:pPr lvl="1"/>
            <a:r>
              <a:rPr lang="en-US" dirty="0"/>
              <a:t>Has limits on form field sizes!</a:t>
            </a:r>
          </a:p>
          <a:p>
            <a:pPr marL="287338" lvl="1" indent="0">
              <a:buNone/>
            </a:pPr>
            <a:endParaRPr lang="en-US" dirty="0"/>
          </a:p>
          <a:p>
            <a:r>
              <a:rPr lang="en-US" dirty="0"/>
              <a:t>cve@mitre.org</a:t>
            </a:r>
          </a:p>
          <a:p>
            <a:pPr lvl="1"/>
            <a:r>
              <a:rPr lang="en-US" dirty="0"/>
              <a:t>Supports all three file types.</a:t>
            </a:r>
          </a:p>
          <a:p>
            <a:pPr lvl="1"/>
            <a:r>
              <a:rPr lang="en-US" dirty="0"/>
              <a:t>Suited to new submissions only.</a:t>
            </a:r>
          </a:p>
          <a:p>
            <a:endParaRPr lang="en-US" dirty="0"/>
          </a:p>
          <a:p>
            <a:r>
              <a:rPr lang="en-US" dirty="0"/>
              <a:t>Git</a:t>
            </a:r>
          </a:p>
          <a:p>
            <a:pPr lvl="1"/>
            <a:r>
              <a:rPr lang="en-US" dirty="0"/>
              <a:t>Supports CVE JSON only!</a:t>
            </a:r>
          </a:p>
          <a:p>
            <a:pPr lvl="1"/>
            <a:r>
              <a:rPr lang="en-US" dirty="0"/>
              <a:t>Avoid files with MS-DOS style line endings (CR/LF).</a:t>
            </a:r>
          </a:p>
          <a:p>
            <a:pPr lvl="1"/>
            <a:r>
              <a:rPr lang="en-US" dirty="0"/>
              <a:t>Suited to both new and updated submissions.</a:t>
            </a:r>
          </a:p>
        </p:txBody>
      </p:sp>
    </p:spTree>
    <p:extLst>
      <p:ext uri="{BB962C8B-B14F-4D97-AF65-F5344CB8AC3E}">
        <p14:creationId xmlns:p14="http://schemas.microsoft.com/office/powerpoint/2010/main" val="3034423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4DB30988-C778-48B5-A98C-1E3AB9B3D2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Submissions through the web form</a:t>
            </a:r>
          </a:p>
        </p:txBody>
      </p:sp>
    </p:spTree>
    <p:extLst>
      <p:ext uri="{BB962C8B-B14F-4D97-AF65-F5344CB8AC3E}">
        <p14:creationId xmlns:p14="http://schemas.microsoft.com/office/powerpoint/2010/main" val="1838548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to https://cveform.mitre.org/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B12A16-EC6C-46AB-B4F0-AB6974935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9144" b="19836"/>
          <a:stretch/>
        </p:blipFill>
        <p:spPr>
          <a:xfrm>
            <a:off x="735483" y="1447800"/>
            <a:ext cx="8055672" cy="42730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19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06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slides assume that the information needed for the entry is already generated.</a:t>
            </a:r>
          </a:p>
          <a:p>
            <a:r>
              <a:rPr lang="en-US" dirty="0"/>
              <a:t>These processes are specific to MITRE.  Other Root CNAs may have other processes CNAs need to follow.</a:t>
            </a:r>
          </a:p>
        </p:txBody>
      </p:sp>
    </p:spTree>
    <p:extLst>
      <p:ext uri="{BB962C8B-B14F-4D97-AF65-F5344CB8AC3E}">
        <p14:creationId xmlns:p14="http://schemas.microsoft.com/office/powerpoint/2010/main" val="990172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097BE-9198-4F92-809D-4D2E5CEA3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Select the “Notify CVE about a publication” request type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4B84BA-213D-416C-A5F0-71A856C5B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384" t="20563" r="8691" b="31586"/>
          <a:stretch/>
        </p:blipFill>
        <p:spPr>
          <a:xfrm>
            <a:off x="609600" y="2055447"/>
            <a:ext cx="8245370" cy="286043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5F6F6-61B3-44B3-86CE-729B087563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20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53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D1EF9-51B7-4E79-95DF-455068656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in Contact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93D81-44D4-4D62-B0A4-F4A3D59DA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21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C17746E-9B82-4D77-A958-43B702E9A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94" t="20563" r="8384" b="31756"/>
          <a:stretch/>
        </p:blipFill>
        <p:spPr>
          <a:xfrm>
            <a:off x="609600" y="2188308"/>
            <a:ext cx="8490413" cy="293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23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A6A1A-F929-4490-A217-22AEEFBA7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in the Submission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7A1F1-DC3C-4F00-A4AB-9C7CE57B0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22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DF1DAA6-137D-47BA-BA60-31C63992BD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77" t="18008" r="3540" b="36354"/>
          <a:stretch/>
        </p:blipFill>
        <p:spPr>
          <a:xfrm>
            <a:off x="679938" y="2266462"/>
            <a:ext cx="7909170" cy="37056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D4C3C7-B333-404C-A4DB-9595F5C1D0A0}"/>
              </a:ext>
            </a:extLst>
          </p:cNvPr>
          <p:cNvSpPr txBox="1"/>
          <p:nvPr/>
        </p:nvSpPr>
        <p:spPr>
          <a:xfrm>
            <a:off x="758092" y="1680308"/>
            <a:ext cx="7831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Instructions for submissions greater than 2000 characters in size are at the end of the slides.</a:t>
            </a:r>
          </a:p>
        </p:txBody>
      </p:sp>
    </p:spTree>
    <p:extLst>
      <p:ext uri="{BB962C8B-B14F-4D97-AF65-F5344CB8AC3E}">
        <p14:creationId xmlns:p14="http://schemas.microsoft.com/office/powerpoint/2010/main" val="1219093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10ECA-CFF2-4420-819C-12C36396E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Fill in the Captcha and Select the Submit Request Button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BD501C-085F-4DBC-B65D-77E7E6743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024" t="58196" r="23638" b="8937"/>
          <a:stretch/>
        </p:blipFill>
        <p:spPr>
          <a:xfrm>
            <a:off x="609600" y="1899138"/>
            <a:ext cx="8228025" cy="304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A7FE4-8440-4284-AD83-5B2ECB647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23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85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277CC-9AC3-487E-BE08-8B41B5606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Ticket will be Created and Email Acknowledging Sent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00EC9A-A536-42F0-AB9A-E56A2B0FD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9" t="6259" r="1307" b="21709"/>
          <a:stretch/>
        </p:blipFill>
        <p:spPr>
          <a:xfrm>
            <a:off x="679936" y="1312984"/>
            <a:ext cx="7190155" cy="447928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C2174-AEA1-4568-B2C1-F679356B3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24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556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7E0F9-D119-4946-9D6E-71607319A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Description Field is Character Limited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709F6-96ED-45C3-8079-BC17D91E3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25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EDCD822-49A9-4E64-9731-959508745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38" t="66031" r="5438" b="16430"/>
          <a:stretch/>
        </p:blipFill>
        <p:spPr>
          <a:xfrm>
            <a:off x="695569" y="2868246"/>
            <a:ext cx="7959171" cy="14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81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D2965-8577-4D16-96EB-1B7640410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you need more characters, use email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53BDE-B2B7-405A-8A91-1E7F4F39A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26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6D0659-4F94-4D20-8737-575F7200AB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5" t="34986" r="4329" b="13504"/>
          <a:stretch/>
        </p:blipFill>
        <p:spPr>
          <a:xfrm>
            <a:off x="1015999" y="1727199"/>
            <a:ext cx="6697785" cy="353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7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5CEBD-747C-4336-94DF-489403FD9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 Replying to the Acknowledgement Email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29337-DC94-4804-8A7E-D76F203E6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27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9A141CC-65B1-43FA-A9BB-E61F09810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516" b="7235"/>
          <a:stretch/>
        </p:blipFill>
        <p:spPr>
          <a:xfrm>
            <a:off x="609600" y="1391139"/>
            <a:ext cx="7770246" cy="449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16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5575901E-5C1C-47EB-BA93-EE0265143D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C40F86-9783-45EE-B199-C58EC152D42E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Submission through GitHub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8C8F3-0016-4298-B76A-4A7917820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28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28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A0B79-B841-44DB-8405-78549278E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Submission (Initial Setup)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0246B-E6EF-4C01-AE2D-9E6E7F2DF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Create a Github.com account</a:t>
            </a:r>
          </a:p>
          <a:p>
            <a:r>
              <a:rPr lang="en-US" dirty="0"/>
              <a:t>Inform your parent CNA of the account you will be using</a:t>
            </a:r>
          </a:p>
          <a:p>
            <a:r>
              <a:rPr lang="en-US" dirty="0"/>
              <a:t>Fork your parent’s repository</a:t>
            </a:r>
          </a:p>
          <a:p>
            <a:pPr lvl="1"/>
            <a:r>
              <a:rPr lang="en-US" dirty="0"/>
              <a:t>E.g. child CNAs of MITRE fork </a:t>
            </a:r>
            <a:r>
              <a:rPr lang="en-US" dirty="0" err="1">
                <a:hlinkClick r:id="rId2"/>
              </a:rPr>
              <a:t>CVEProject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cvelist</a:t>
            </a:r>
            <a:r>
              <a:rPr lang="en-US" dirty="0"/>
              <a:t>, but child CNAs of DWF for </a:t>
            </a:r>
            <a:r>
              <a:rPr lang="en-US" dirty="0" err="1">
                <a:hlinkClick r:id="rId3"/>
              </a:rPr>
              <a:t>distributedweaknessfiling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cvelist</a:t>
            </a:r>
            <a:endParaRPr lang="en-US" dirty="0"/>
          </a:p>
          <a:p>
            <a:pPr lvl="1"/>
            <a:r>
              <a:rPr lang="en-US" dirty="0"/>
              <a:t>You can use your personal account or an organization account for the fork.</a:t>
            </a:r>
          </a:p>
          <a:p>
            <a:pPr lvl="1"/>
            <a:r>
              <a:rPr lang="en-US" dirty="0"/>
              <a:t>GitHub provides a web interface for organization forks</a:t>
            </a:r>
          </a:p>
          <a:p>
            <a:r>
              <a:rPr lang="en-US" dirty="0"/>
              <a:t>Clone the your fork to a local repository</a:t>
            </a:r>
          </a:p>
          <a:p>
            <a:r>
              <a:rPr lang="en-US" dirty="0"/>
              <a:t>Set the upstream git repo</a:t>
            </a:r>
          </a:p>
          <a:p>
            <a:pPr lvl="1"/>
            <a:r>
              <a:rPr lang="en-US" dirty="0"/>
              <a:t>git remote add upstream git@github.com:</a:t>
            </a:r>
            <a:r>
              <a:rPr lang="en-US" dirty="0">
                <a:solidFill>
                  <a:srgbClr val="FF0000"/>
                </a:solidFill>
              </a:rPr>
              <a:t>[PARENT REPO]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[PARENT REPO]</a:t>
            </a:r>
            <a:r>
              <a:rPr lang="en-US" dirty="0"/>
              <a:t> is the path to your parent’s repo, e.g. </a:t>
            </a:r>
            <a:r>
              <a:rPr lang="en-US" dirty="0" err="1">
                <a:hlinkClick r:id="rId2"/>
              </a:rPr>
              <a:t>CVEProject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cvelist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F6B2E-867D-44B3-ACCC-F2D981065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29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66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D4C4D-67BB-4732-B38E-53075688E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57342-A217-4CF9-AAD3-606370FDF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Requirements</a:t>
            </a:r>
          </a:p>
          <a:p>
            <a:r>
              <a:rPr lang="en-US" dirty="0"/>
              <a:t>Approved Formats</a:t>
            </a:r>
          </a:p>
          <a:p>
            <a:pPr lvl="1"/>
            <a:r>
              <a:rPr lang="en-US" dirty="0"/>
              <a:t>Flat File</a:t>
            </a:r>
          </a:p>
          <a:p>
            <a:pPr lvl="1"/>
            <a:r>
              <a:rPr lang="en-US" dirty="0"/>
              <a:t>CSV</a:t>
            </a:r>
          </a:p>
          <a:p>
            <a:pPr lvl="1"/>
            <a:r>
              <a:rPr lang="en-US" dirty="0"/>
              <a:t>JSON (preferred)</a:t>
            </a:r>
          </a:p>
          <a:p>
            <a:r>
              <a:rPr lang="en-US" dirty="0"/>
              <a:t>Approved Submission Channels</a:t>
            </a:r>
          </a:p>
          <a:p>
            <a:pPr lvl="1"/>
            <a:r>
              <a:rPr lang="en-US" dirty="0"/>
              <a:t>Git (preferred)</a:t>
            </a:r>
          </a:p>
          <a:p>
            <a:pPr lvl="1"/>
            <a:r>
              <a:rPr lang="en-US" dirty="0"/>
              <a:t>Web Form</a:t>
            </a:r>
          </a:p>
          <a:p>
            <a:pPr lvl="1"/>
            <a:r>
              <a:rPr lang="en-US" dirty="0"/>
              <a:t>Email</a:t>
            </a:r>
          </a:p>
          <a:p>
            <a:r>
              <a:rPr lang="en-US" dirty="0"/>
              <a:t>Submission Process</a:t>
            </a:r>
          </a:p>
          <a:p>
            <a:r>
              <a:rPr lang="en-US" dirty="0"/>
              <a:t>Tools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20972-D8C5-4D3A-88A6-9878B5C97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3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2969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9A1F1-838B-494C-9025-528DD158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Submission,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52A66-7945-49D6-A64F-DB94719D3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Ensure your </a:t>
            </a:r>
            <a:r>
              <a:rPr lang="en-US" dirty="0">
                <a:hlinkClick r:id="rId2"/>
              </a:rPr>
              <a:t>fork is up to date</a:t>
            </a:r>
            <a:endParaRPr lang="en-US" dirty="0"/>
          </a:p>
          <a:p>
            <a:pPr lvl="1"/>
            <a:r>
              <a:rPr lang="en-US" dirty="0"/>
              <a:t>git fetch upstream</a:t>
            </a:r>
          </a:p>
          <a:p>
            <a:pPr lvl="1"/>
            <a:r>
              <a:rPr lang="en-US" dirty="0"/>
              <a:t>git checkout master</a:t>
            </a:r>
          </a:p>
          <a:p>
            <a:pPr lvl="1"/>
            <a:r>
              <a:rPr lang="en-US" dirty="0"/>
              <a:t>git merge upstream/master</a:t>
            </a:r>
          </a:p>
          <a:p>
            <a:pPr lvl="1"/>
            <a:r>
              <a:rPr lang="en-US" dirty="0"/>
              <a:t>Optionally push any updates from the upstream </a:t>
            </a:r>
            <a:r>
              <a:rPr lang="en-US" dirty="0" err="1"/>
              <a:t>CVEProject</a:t>
            </a:r>
            <a:r>
              <a:rPr lang="en-US" dirty="0"/>
              <a:t>/</a:t>
            </a:r>
            <a:r>
              <a:rPr lang="en-US" dirty="0" err="1"/>
              <a:t>cvelist</a:t>
            </a:r>
            <a:r>
              <a:rPr lang="en-US" dirty="0"/>
              <a:t> master back to you fork on Github.com:</a:t>
            </a:r>
          </a:p>
          <a:p>
            <a:pPr lvl="2"/>
            <a:r>
              <a:rPr lang="en-US" dirty="0"/>
              <a:t>git push</a:t>
            </a:r>
          </a:p>
          <a:p>
            <a:r>
              <a:rPr lang="en-US" dirty="0"/>
              <a:t>Create a new branch, separate from master, for each submission</a:t>
            </a:r>
          </a:p>
          <a:p>
            <a:pPr lvl="1"/>
            <a:r>
              <a:rPr lang="en-US" dirty="0"/>
              <a:t>git branch $YOUR_BRANCH master</a:t>
            </a:r>
          </a:p>
          <a:p>
            <a:pPr lvl="1"/>
            <a:r>
              <a:rPr lang="en-US" dirty="0"/>
              <a:t>Include multiple, related updates when possible</a:t>
            </a:r>
          </a:p>
          <a:p>
            <a:pPr lvl="1"/>
            <a:r>
              <a:rPr lang="en-US" dirty="0"/>
              <a:t>If you are working on multiple branches make sure you explicitly branch against master otherwise future branches may include work from other local branches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72ECE-332D-420A-AF75-C6E5FDF80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30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870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CB426-1B39-4C07-9B2F-C3483ACA0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Submission,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6EC7D-E57D-48EF-9F31-94C925B2F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changes to your branch</a:t>
            </a:r>
          </a:p>
          <a:p>
            <a:pPr lvl="1"/>
            <a:r>
              <a:rPr lang="en-US" dirty="0"/>
              <a:t>git checkout $YOUR_BRANCH</a:t>
            </a:r>
          </a:p>
          <a:p>
            <a:pPr lvl="1"/>
            <a:r>
              <a:rPr lang="en-US" dirty="0"/>
              <a:t>Edit the files you want to change in your branch</a:t>
            </a:r>
          </a:p>
          <a:p>
            <a:pPr lvl="1"/>
            <a:r>
              <a:rPr lang="en-US" dirty="0"/>
              <a:t>Limit your changes to only the portions of the JSON that needs updating.  Otherwise, you may accidentally overwrite information.</a:t>
            </a:r>
          </a:p>
          <a:p>
            <a:r>
              <a:rPr lang="en-US" dirty="0"/>
              <a:t>Validate the changes against the JSON schema</a:t>
            </a:r>
          </a:p>
          <a:p>
            <a:pPr lvl="1"/>
            <a:r>
              <a:rPr lang="en-US" dirty="0"/>
              <a:t>python -m </a:t>
            </a:r>
            <a:r>
              <a:rPr lang="en-US" dirty="0" err="1"/>
              <a:t>json.tool</a:t>
            </a:r>
            <a:r>
              <a:rPr lang="en-US" dirty="0"/>
              <a:t> &lt; $</a:t>
            </a:r>
            <a:r>
              <a:rPr lang="en-US" dirty="0" err="1"/>
              <a:t>CHANGED_FILE.json</a:t>
            </a:r>
            <a:endParaRPr lang="en-US" dirty="0"/>
          </a:p>
          <a:p>
            <a:pPr lvl="1"/>
            <a:r>
              <a:rPr lang="en-US" dirty="0" err="1"/>
              <a:t>jsonschema</a:t>
            </a:r>
            <a:r>
              <a:rPr lang="en-US" dirty="0"/>
              <a:t> -</a:t>
            </a:r>
            <a:r>
              <a:rPr lang="en-US" dirty="0" err="1"/>
              <a:t>i</a:t>
            </a:r>
            <a:r>
              <a:rPr lang="en-US" dirty="0"/>
              <a:t> $</a:t>
            </a:r>
            <a:r>
              <a:rPr lang="en-US" dirty="0" err="1"/>
              <a:t>CHANGED_FILE.json</a:t>
            </a:r>
            <a:r>
              <a:rPr lang="en-US" dirty="0"/>
              <a:t> CVE_JSON_4.0_min_public.schema</a:t>
            </a:r>
          </a:p>
          <a:p>
            <a:pPr lvl="1"/>
            <a:r>
              <a:rPr lang="en-US" dirty="0"/>
              <a:t>The schema file is available in the </a:t>
            </a:r>
            <a:r>
              <a:rPr lang="en-US" dirty="0">
                <a:hlinkClick r:id="rId2"/>
              </a:rPr>
              <a:t>CVE Automation Working Group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version 4</a:t>
            </a:r>
            <a:r>
              <a:rPr lang="en-US" dirty="0"/>
              <a:t> is currently in use.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ED114-8DA7-411A-AA3A-A2D281331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31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847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A369A-220B-4FC0-979A-4E1B89C05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Submission, part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E99FB-3E51-4B24-AAA0-6ABCFFF36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the updates</a:t>
            </a:r>
          </a:p>
          <a:p>
            <a:pPr lvl="1"/>
            <a:r>
              <a:rPr lang="en-US" dirty="0"/>
              <a:t>Make sure that only information intend to make public is included.</a:t>
            </a:r>
          </a:p>
          <a:p>
            <a:pPr lvl="1"/>
            <a:r>
              <a:rPr lang="en-US" dirty="0"/>
              <a:t>For example, check that every CVE id is mentioned in one of the references associated with it to avoid making public information about a vulnerability ahead of schedule.</a:t>
            </a:r>
          </a:p>
          <a:p>
            <a:pPr lvl="1"/>
            <a:r>
              <a:rPr lang="en-US" dirty="0"/>
              <a:t>Also, review the details in the description. Do they agree with information in the associated references?</a:t>
            </a:r>
          </a:p>
          <a:p>
            <a:r>
              <a:rPr lang="en-US" dirty="0"/>
              <a:t>Commit the changes</a:t>
            </a:r>
          </a:p>
          <a:p>
            <a:pPr lvl="1"/>
            <a:r>
              <a:rPr lang="en-US" dirty="0"/>
              <a:t>git commit –</a:t>
            </a:r>
            <a:r>
              <a:rPr lang="en-US" dirty="0" err="1"/>
              <a:t>av</a:t>
            </a:r>
            <a:endParaRPr lang="en-US" dirty="0"/>
          </a:p>
          <a:p>
            <a:pPr lvl="1"/>
            <a:r>
              <a:rPr lang="en-US" dirty="0"/>
              <a:t>If necessary, push your branch to Github.com</a:t>
            </a:r>
          </a:p>
          <a:p>
            <a:pPr lvl="2"/>
            <a:r>
              <a:rPr lang="en-US" dirty="0"/>
              <a:t>Git push origin $YOUR_BRANCH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52C6A-6ECD-40B3-B64D-446CF3A3F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32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63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A0EDC-1009-4E35-8125-AEDA2C912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Submission, part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F3D73-09D9-447D-A0F4-A9034AAD8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Create a pull request</a:t>
            </a:r>
          </a:p>
          <a:p>
            <a:pPr lvl="1"/>
            <a:r>
              <a:rPr lang="en-US" dirty="0"/>
              <a:t>Browse to https://github.com/$YOUR_FORK/cvelist/pull/new/master</a:t>
            </a:r>
          </a:p>
          <a:p>
            <a:pPr lvl="1"/>
            <a:r>
              <a:rPr lang="en-US" dirty="0"/>
              <a:t>Fill in the form</a:t>
            </a:r>
          </a:p>
          <a:p>
            <a:pPr lvl="2"/>
            <a:r>
              <a:rPr lang="en-US" dirty="0"/>
              <a:t>Important fields:</a:t>
            </a:r>
          </a:p>
          <a:p>
            <a:pPr lvl="3"/>
            <a:r>
              <a:rPr lang="en-US" dirty="0"/>
              <a:t>base fork is the upstream repo in which you want your updates merged - </a:t>
            </a:r>
            <a:r>
              <a:rPr lang="en-US" dirty="0" err="1"/>
              <a:t>CVEProject</a:t>
            </a:r>
            <a:r>
              <a:rPr lang="en-US" dirty="0"/>
              <a:t>/</a:t>
            </a:r>
            <a:r>
              <a:rPr lang="en-US" dirty="0" err="1"/>
              <a:t>cvelist</a:t>
            </a:r>
            <a:endParaRPr lang="en-US" dirty="0"/>
          </a:p>
          <a:p>
            <a:pPr lvl="3"/>
            <a:r>
              <a:rPr lang="en-US" dirty="0"/>
              <a:t>base is the branch in the upstream repo in which the changes should be placed – master</a:t>
            </a:r>
          </a:p>
          <a:p>
            <a:pPr lvl="3"/>
            <a:r>
              <a:rPr lang="en-US" dirty="0"/>
              <a:t>head fork is your repo from which the updates should be taken; e.g., /$YOUR_FORK /</a:t>
            </a:r>
            <a:r>
              <a:rPr lang="en-US" dirty="0" err="1"/>
              <a:t>cvelist</a:t>
            </a:r>
            <a:endParaRPr lang="en-US" dirty="0"/>
          </a:p>
          <a:p>
            <a:pPr lvl="3"/>
            <a:r>
              <a:rPr lang="en-US" dirty="0"/>
              <a:t>compare is the branch in your repo where the changes are; e.g., $YOUR_BRANCH</a:t>
            </a:r>
          </a:p>
          <a:p>
            <a:pPr lvl="1"/>
            <a:r>
              <a:rPr lang="en-US" dirty="0"/>
              <a:t>Make sure that GitHub reports that the branches can be merged.</a:t>
            </a:r>
          </a:p>
          <a:p>
            <a:pPr lvl="2"/>
            <a:r>
              <a:rPr lang="en-US" dirty="0"/>
              <a:t>Resolve any conflicts before you merge.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0A043-2511-4458-8679-4141C19B6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33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339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1D8C9-C264-4FDC-930F-7E93D0E00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Git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1319C-B91D-49F8-AC20-3C5335FC8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Only submit information to the MITRE </a:t>
            </a:r>
            <a:r>
              <a:rPr lang="en-US" dirty="0" err="1"/>
              <a:t>cvelist</a:t>
            </a:r>
            <a:r>
              <a:rPr lang="en-US" dirty="0"/>
              <a:t> repo that is intended to become public immediately. There is no support for embargoed submissions!!</a:t>
            </a:r>
          </a:p>
          <a:p>
            <a:r>
              <a:rPr lang="en-US" dirty="0"/>
              <a:t>Understand that this is only a pilot - it could be changed significantly or even halted.</a:t>
            </a:r>
          </a:p>
          <a:p>
            <a:r>
              <a:rPr lang="en-US" dirty="0"/>
              <a:t>Submissions should be made subject to the CVE Submissions License Terms of Use.</a:t>
            </a:r>
          </a:p>
          <a:p>
            <a:r>
              <a:rPr lang="en-US" dirty="0"/>
              <a:t>It is strongly recommended that submissions use signed commits. Please note that some hierarchies (e.g. the DWF) require all submissions to be signed.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F0BCF-BF08-4A1A-83AF-9FB08BDD3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34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69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on MITRE’s 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Review</a:t>
            </a:r>
          </a:p>
          <a:p>
            <a:pPr lvl="1"/>
            <a:r>
              <a:rPr lang="en-US" dirty="0"/>
              <a:t>Is the assignment data for ids assigned to the CNA?</a:t>
            </a:r>
          </a:p>
          <a:p>
            <a:pPr lvl="1"/>
            <a:r>
              <a:rPr lang="en-US" dirty="0"/>
              <a:t>Do the ids exist in the CVE list as “RESERVED”?</a:t>
            </a:r>
          </a:p>
          <a:p>
            <a:pPr lvl="1"/>
            <a:r>
              <a:rPr lang="en-US" dirty="0"/>
              <a:t>Do the references exist and are they public?</a:t>
            </a:r>
          </a:p>
          <a:p>
            <a:pPr lvl="1"/>
            <a:r>
              <a:rPr lang="en-US" dirty="0"/>
              <a:t>Does the assignment data agree with the associated references?</a:t>
            </a:r>
          </a:p>
          <a:p>
            <a:pPr marL="287338" lvl="1" indent="0">
              <a:buNone/>
            </a:pPr>
            <a:endParaRPr lang="en-US" dirty="0"/>
          </a:p>
          <a:p>
            <a:r>
              <a:rPr lang="en-US" dirty="0"/>
              <a:t>Submission Processing</a:t>
            </a:r>
          </a:p>
          <a:p>
            <a:pPr lvl="1"/>
            <a:r>
              <a:rPr lang="en-US" dirty="0"/>
              <a:t>Resolve with CNA any issues uncovered during review.</a:t>
            </a:r>
          </a:p>
          <a:p>
            <a:pPr lvl="1"/>
            <a:r>
              <a:rPr lang="en-US" dirty="0"/>
              <a:t>Incorporate assignment data into the </a:t>
            </a:r>
            <a:r>
              <a:rPr lang="en-US" dirty="0" err="1"/>
              <a:t>cvelist</a:t>
            </a:r>
            <a:r>
              <a:rPr lang="en-US" dirty="0"/>
              <a:t> git repo.</a:t>
            </a:r>
          </a:p>
          <a:p>
            <a:pPr lvl="1"/>
            <a:r>
              <a:rPr lang="en-US" dirty="0"/>
              <a:t>Populate associated entries in the master CVE List.</a:t>
            </a:r>
          </a:p>
          <a:p>
            <a:pPr lvl="1"/>
            <a:endParaRPr lang="en-US" dirty="0"/>
          </a:p>
          <a:p>
            <a:r>
              <a:rPr lang="en-US" dirty="0"/>
              <a:t>Other processing</a:t>
            </a:r>
          </a:p>
          <a:p>
            <a:pPr lvl="1"/>
            <a:r>
              <a:rPr lang="en-US" dirty="0"/>
              <a:t>Announce “new” CVEs.</a:t>
            </a:r>
          </a:p>
          <a:p>
            <a:pPr lvl="1"/>
            <a:r>
              <a:rPr lang="en-US" dirty="0"/>
              <a:t>Publish master CVE List on cve.mitre.org</a:t>
            </a:r>
          </a:p>
          <a:p>
            <a:pPr lvl="2"/>
            <a:r>
              <a:rPr lang="en-US" dirty="0"/>
              <a:t>http://cve.mitre.org/data/downloads/index.html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117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CVEProject</a:t>
            </a:r>
            <a:r>
              <a:rPr lang="en-US" dirty="0"/>
              <a:t> GIT Project (</a:t>
            </a:r>
            <a:r>
              <a:rPr lang="en-US" dirty="0">
                <a:hlinkClick r:id="rId2"/>
              </a:rPr>
              <a:t>https://github.com/CVEProject</a:t>
            </a:r>
            <a:r>
              <a:rPr lang="en-US" dirty="0"/>
              <a:t>)</a:t>
            </a:r>
          </a:p>
          <a:p>
            <a:pPr marL="284163" lvl="1" indent="0">
              <a:buNone/>
            </a:pPr>
            <a:r>
              <a:rPr lang="en-US" dirty="0"/>
              <a:t>- automation-working-group/tree/master/tools repo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hlinkClick r:id="rId3" tooltip="cmdlinejsonvalidator.py"/>
              </a:rPr>
              <a:t>cmdlinejsonvalidator.py</a:t>
            </a:r>
            <a:r>
              <a:rPr lang="en-US" dirty="0"/>
              <a:t> - Python script to validate JSON files. Requires a valid schema file.</a:t>
            </a:r>
          </a:p>
          <a:p>
            <a:pPr lvl="1"/>
            <a:r>
              <a:rPr lang="en-US" dirty="0"/>
              <a:t>automation-working-group/tree/master/</a:t>
            </a:r>
            <a:r>
              <a:rPr lang="en-US" dirty="0" err="1"/>
              <a:t>cve_json_schema</a:t>
            </a:r>
            <a:r>
              <a:rPr lang="en-US" dirty="0"/>
              <a:t> repo</a:t>
            </a:r>
          </a:p>
          <a:p>
            <a:pPr lvl="2"/>
            <a:r>
              <a:rPr lang="en-US" dirty="0">
                <a:hlinkClick r:id="rId4" tooltip="CVE_JSON_4.0_min.schema"/>
              </a:rPr>
              <a:t>CVE_JSON_4.0_min.schema</a:t>
            </a:r>
            <a:r>
              <a:rPr lang="en-US" dirty="0"/>
              <a:t> - Schema for validating a JSON file against the minimal CVE structure.</a:t>
            </a:r>
          </a:p>
          <a:p>
            <a:pPr lvl="2"/>
            <a:r>
              <a:rPr lang="en-US" dirty="0">
                <a:hlinkClick r:id="rId5" tooltip="DRAFT-JSON-file-format-v4.md"/>
              </a:rPr>
              <a:t>DRAFT-JSON-file-format-v4.md</a:t>
            </a:r>
            <a:r>
              <a:rPr lang="en-US" dirty="0"/>
              <a:t> - 4.0 CVE JSON spec.</a:t>
            </a:r>
          </a:p>
          <a:p>
            <a:r>
              <a:rPr lang="en-US" dirty="0" err="1"/>
              <a:t>Vulnogram</a:t>
            </a:r>
            <a:r>
              <a:rPr lang="en-US" dirty="0"/>
              <a:t> - tool for creating and editing CVE information in CVE JSON format</a:t>
            </a:r>
          </a:p>
          <a:p>
            <a:pPr lvl="1"/>
            <a:r>
              <a:rPr lang="en-US" dirty="0">
                <a:hlinkClick r:id="rId6"/>
              </a:rPr>
              <a:t>https://github.com/Vulnogram/Vulnogram</a:t>
            </a:r>
            <a:endParaRPr lang="en-US" dirty="0"/>
          </a:p>
          <a:p>
            <a:pPr lvl="1"/>
            <a:r>
              <a:rPr lang="en-US" dirty="0"/>
              <a:t>https://vulnogram.github.io/</a:t>
            </a:r>
          </a:p>
          <a:p>
            <a:pPr lvl="1"/>
            <a:r>
              <a:rPr lang="en-US" dirty="0"/>
              <a:t>Created by Chandan Nandakumaraiah</a:t>
            </a:r>
          </a:p>
          <a:p>
            <a:r>
              <a:rPr lang="en-US" dirty="0"/>
              <a:t>CVE Request Form (https://cveform.mitre.org/)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669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6EBDA-8E1F-4AFF-8CBF-4C71291CA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BB6D5-0B88-4402-9CDF-CDDD9B23C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FAEB8-DBB6-458A-8FB5-0BFECF1E91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37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887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FE3DC-45EE-4255-B616-339231E0B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Vulnogram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6E15CE-C955-4E77-A446-FB005D93D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739"/>
          <a:stretch/>
        </p:blipFill>
        <p:spPr>
          <a:xfrm>
            <a:off x="609600" y="1545997"/>
            <a:ext cx="7981401" cy="433101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6DC90-AB32-437A-9108-5C99818493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38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205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E5F70-4852-4718-A292-19F6F89FB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Vulnogram</a:t>
            </a:r>
            <a:r>
              <a:rPr lang="en-US" dirty="0"/>
              <a:t> – Choose the CVE ID to edit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D815E2-70D7-46EB-B01F-2332BA7C1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534" r="56936" b="45689"/>
          <a:stretch/>
        </p:blipFill>
        <p:spPr>
          <a:xfrm>
            <a:off x="747165" y="1583703"/>
            <a:ext cx="6858980" cy="428759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B12BE-4225-42F8-8F8B-9C397D7E70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39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2E03F8A-E142-46A9-B8A6-24288AEC9723}"/>
              </a:ext>
            </a:extLst>
          </p:cNvPr>
          <p:cNvSpPr/>
          <p:nvPr/>
        </p:nvSpPr>
        <p:spPr>
          <a:xfrm>
            <a:off x="2073897" y="2413262"/>
            <a:ext cx="1828800" cy="45248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148F46-4BAA-48CD-8D02-7B88C1955537}"/>
              </a:ext>
            </a:extLst>
          </p:cNvPr>
          <p:cNvSpPr txBox="1"/>
          <p:nvPr/>
        </p:nvSpPr>
        <p:spPr>
          <a:xfrm>
            <a:off x="4977353" y="2489486"/>
            <a:ext cx="2356701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Input the ID you want to update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35FF523-2E62-4C4E-B203-E8A2FE38FDDC}"/>
              </a:ext>
            </a:extLst>
          </p:cNvPr>
          <p:cNvCxnSpPr/>
          <p:nvPr/>
        </p:nvCxnSpPr>
        <p:spPr>
          <a:xfrm flipH="1">
            <a:off x="3902697" y="2639505"/>
            <a:ext cx="105580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60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to send the info to?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Root CNA</a:t>
            </a:r>
          </a:p>
          <a:p>
            <a:r>
              <a:rPr lang="en-US" dirty="0"/>
              <a:t>Primary CNA (MITRE)</a:t>
            </a:r>
          </a:p>
        </p:txBody>
      </p:sp>
    </p:spTree>
    <p:extLst>
      <p:ext uri="{BB962C8B-B14F-4D97-AF65-F5344CB8AC3E}">
        <p14:creationId xmlns:p14="http://schemas.microsoft.com/office/powerpoint/2010/main" val="2143298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4921C-142C-4CCC-BE8F-C1F79A258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Vulnograms</a:t>
            </a:r>
            <a:r>
              <a:rPr lang="en-US" dirty="0"/>
              <a:t> – CVE Info is Imported from the Official List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44503B-DE68-4F39-B76E-B86BC0055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588"/>
          <a:stretch/>
        </p:blipFill>
        <p:spPr>
          <a:xfrm>
            <a:off x="609599" y="1423447"/>
            <a:ext cx="8246967" cy="43834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79B68-76EA-4174-8EE5-B2F662639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40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514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EC4C8-D68D-4587-9509-E65AA2592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Vulnogram</a:t>
            </a:r>
            <a:r>
              <a:rPr lang="en-US" dirty="0"/>
              <a:t> – Fill in Metadata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932A2-0AA5-476F-972F-68175D4A4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41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D5602CE-B9DC-472A-A890-35E761748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67" t="31512" r="34338" b="16316"/>
          <a:stretch/>
        </p:blipFill>
        <p:spPr>
          <a:xfrm>
            <a:off x="609600" y="1545995"/>
            <a:ext cx="8199650" cy="404409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111FACA-1434-47FE-B681-CC11DC83CB56}"/>
              </a:ext>
            </a:extLst>
          </p:cNvPr>
          <p:cNvSpPr/>
          <p:nvPr/>
        </p:nvSpPr>
        <p:spPr>
          <a:xfrm>
            <a:off x="791851" y="2026763"/>
            <a:ext cx="4326903" cy="5938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32E8A3-8C70-4B05-AB6E-761C357325CA}"/>
              </a:ext>
            </a:extLst>
          </p:cNvPr>
          <p:cNvSpPr txBox="1"/>
          <p:nvPr/>
        </p:nvSpPr>
        <p:spPr>
          <a:xfrm>
            <a:off x="3501003" y="1688209"/>
            <a:ext cx="1617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Required Fields</a:t>
            </a:r>
          </a:p>
        </p:txBody>
      </p:sp>
    </p:spTree>
    <p:extLst>
      <p:ext uri="{BB962C8B-B14F-4D97-AF65-F5344CB8AC3E}">
        <p14:creationId xmlns:p14="http://schemas.microsoft.com/office/powerpoint/2010/main" val="3555990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508C9-8BDC-449C-8201-626E9A59E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Vulnogram</a:t>
            </a:r>
            <a:r>
              <a:rPr lang="en-US" dirty="0"/>
              <a:t> – Fill in Product/Version Info.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9BD27-E362-4ACD-94FA-C45B85D55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42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6EAAD64-85AD-4E77-BA24-2C395EA15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32" t="15080" r="2593" b="7484"/>
          <a:stretch/>
        </p:blipFill>
        <p:spPr>
          <a:xfrm>
            <a:off x="609599" y="1404594"/>
            <a:ext cx="8245267" cy="40629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26AB8F-53BF-4E6C-9BC2-66C88D9DCC32}"/>
              </a:ext>
            </a:extLst>
          </p:cNvPr>
          <p:cNvSpPr txBox="1"/>
          <p:nvPr/>
        </p:nvSpPr>
        <p:spPr>
          <a:xfrm>
            <a:off x="4732232" y="1509229"/>
            <a:ext cx="3908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At least one vendor/product/version group is required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73140FB-C5D1-452E-AD22-31A8C8F48291}"/>
              </a:ext>
            </a:extLst>
          </p:cNvPr>
          <p:cNvSpPr/>
          <p:nvPr/>
        </p:nvSpPr>
        <p:spPr>
          <a:xfrm>
            <a:off x="6070862" y="2931736"/>
            <a:ext cx="886119" cy="1602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CA3CC3-5B8C-4C53-9032-5557DD90FEFE}"/>
              </a:ext>
            </a:extLst>
          </p:cNvPr>
          <p:cNvSpPr txBox="1"/>
          <p:nvPr/>
        </p:nvSpPr>
        <p:spPr>
          <a:xfrm>
            <a:off x="5943599" y="2593182"/>
            <a:ext cx="1140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Required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F6BC119-4A1E-4B8B-96FA-89BDB5989E00}"/>
              </a:ext>
            </a:extLst>
          </p:cNvPr>
          <p:cNvSpPr/>
          <p:nvPr/>
        </p:nvSpPr>
        <p:spPr>
          <a:xfrm>
            <a:off x="2263218" y="2771480"/>
            <a:ext cx="886119" cy="1602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1EB0FF-076E-43C2-AC7D-9D5C61E5E7E4}"/>
              </a:ext>
            </a:extLst>
          </p:cNvPr>
          <p:cNvSpPr txBox="1"/>
          <p:nvPr/>
        </p:nvSpPr>
        <p:spPr>
          <a:xfrm>
            <a:off x="1249835" y="2673310"/>
            <a:ext cx="1140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Optional</a:t>
            </a:r>
          </a:p>
        </p:txBody>
      </p:sp>
    </p:spTree>
    <p:extLst>
      <p:ext uri="{BB962C8B-B14F-4D97-AF65-F5344CB8AC3E}">
        <p14:creationId xmlns:p14="http://schemas.microsoft.com/office/powerpoint/2010/main" val="1830364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DFD4C-812F-4EF5-9C11-6D48D1A2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Vulnogram</a:t>
            </a:r>
            <a:r>
              <a:rPr lang="en-US" dirty="0"/>
              <a:t> – Fill in Problem Type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76D324-B12C-4D22-8BA4-AD1F4A91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73" t="30074" r="53972" b="31927"/>
          <a:stretch/>
        </p:blipFill>
        <p:spPr>
          <a:xfrm>
            <a:off x="986672" y="1857080"/>
            <a:ext cx="6842329" cy="351619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E35B2-5FFD-4B22-81BA-C4FE07909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43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564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08CB9-556B-4714-A786-202A6BAEA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Vulnogram</a:t>
            </a:r>
            <a:r>
              <a:rPr lang="en-US" dirty="0"/>
              <a:t> – Add Reference(s)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DA62A-FD79-49E1-86DD-FDFDF5CC14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44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5FCBEBF-68A9-4E0C-AF40-8D3BCBB8C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407" y="2497357"/>
            <a:ext cx="7918252" cy="250266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7F6824-4B78-4AF1-8FFB-4508FAE84BF3}"/>
              </a:ext>
            </a:extLst>
          </p:cNvPr>
          <p:cNvSpPr/>
          <p:nvPr/>
        </p:nvSpPr>
        <p:spPr>
          <a:xfrm>
            <a:off x="2593960" y="2907667"/>
            <a:ext cx="285428" cy="1565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235EB64-31FF-4294-B506-A9E78C2A2B5F}"/>
              </a:ext>
            </a:extLst>
          </p:cNvPr>
          <p:cNvSpPr/>
          <p:nvPr/>
        </p:nvSpPr>
        <p:spPr>
          <a:xfrm>
            <a:off x="827258" y="2891454"/>
            <a:ext cx="670801" cy="17275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898C11F-9523-49F2-86FE-B7E15EBC3E43}"/>
              </a:ext>
            </a:extLst>
          </p:cNvPr>
          <p:cNvSpPr/>
          <p:nvPr/>
        </p:nvSpPr>
        <p:spPr>
          <a:xfrm>
            <a:off x="5979186" y="2907667"/>
            <a:ext cx="421614" cy="1565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741B16-2368-4F95-A41D-9CE47138A5E6}"/>
              </a:ext>
            </a:extLst>
          </p:cNvPr>
          <p:cNvSpPr txBox="1"/>
          <p:nvPr/>
        </p:nvSpPr>
        <p:spPr>
          <a:xfrm>
            <a:off x="3431356" y="1853880"/>
            <a:ext cx="1140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Required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EF5BD59-37BE-47F5-BE51-F6F81D846FCE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1498059" y="2192434"/>
            <a:ext cx="2503619" cy="7935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4BBDF27-2DA9-42F9-B537-735CAA7924AE}"/>
              </a:ext>
            </a:extLst>
          </p:cNvPr>
          <p:cNvCxnSpPr>
            <a:cxnSpLocks/>
            <a:stCxn id="13" idx="2"/>
            <a:endCxn id="9" idx="0"/>
          </p:cNvCxnSpPr>
          <p:nvPr/>
        </p:nvCxnSpPr>
        <p:spPr>
          <a:xfrm flipH="1">
            <a:off x="2736674" y="2192434"/>
            <a:ext cx="1265004" cy="7152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A2F0971-68B6-4495-BF9B-2C26559DADC1}"/>
              </a:ext>
            </a:extLst>
          </p:cNvPr>
          <p:cNvCxnSpPr>
            <a:stCxn id="13" idx="2"/>
            <a:endCxn id="11" idx="0"/>
          </p:cNvCxnSpPr>
          <p:nvPr/>
        </p:nvCxnSpPr>
        <p:spPr>
          <a:xfrm>
            <a:off x="4001678" y="2192434"/>
            <a:ext cx="2188315" cy="7152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84392E4-0819-406B-AA3F-9C793867DAFD}"/>
              </a:ext>
            </a:extLst>
          </p:cNvPr>
          <p:cNvSpPr txBox="1"/>
          <p:nvPr/>
        </p:nvSpPr>
        <p:spPr>
          <a:xfrm>
            <a:off x="5408863" y="1384033"/>
            <a:ext cx="3271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 err="1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Refsource</a:t>
            </a:r>
            <a:r>
              <a:rPr lang="en-US" sz="12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  and name aren’t required by the standard.  However, </a:t>
            </a:r>
            <a:r>
              <a:rPr lang="en-US" sz="1200" dirty="0" err="1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Vulnogram</a:t>
            </a:r>
            <a:r>
              <a:rPr lang="en-US" sz="12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 requires the </a:t>
            </a:r>
            <a:r>
              <a:rPr lang="en-US" sz="1200" dirty="0" err="1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refsource</a:t>
            </a:r>
            <a:r>
              <a:rPr lang="en-US" sz="12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 and if you use </a:t>
            </a:r>
            <a:r>
              <a:rPr lang="en-US" sz="1200" dirty="0" err="1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refsource</a:t>
            </a:r>
            <a:r>
              <a:rPr lang="en-US" sz="12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, you have to a name.</a:t>
            </a:r>
          </a:p>
        </p:txBody>
      </p:sp>
    </p:spTree>
    <p:extLst>
      <p:ext uri="{BB962C8B-B14F-4D97-AF65-F5344CB8AC3E}">
        <p14:creationId xmlns:p14="http://schemas.microsoft.com/office/powerpoint/2010/main" val="24328904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BA36-1D88-4D89-9D98-BF58EF573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Vulnogram</a:t>
            </a:r>
            <a:r>
              <a:rPr lang="en-US" dirty="0"/>
              <a:t> – Use the Auto-Text feature to Start the Description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2BAE92-615E-4B23-9A2E-930F13DDC6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89" t="46302" r="911" b="1937"/>
          <a:stretch/>
        </p:blipFill>
        <p:spPr>
          <a:xfrm>
            <a:off x="609600" y="1574277"/>
            <a:ext cx="8216582" cy="39215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93ABB-3176-4EFC-9D69-BDAE2A160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45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5C5BF4-B7AD-499F-A4DB-86ED9754D5C1}"/>
              </a:ext>
            </a:extLst>
          </p:cNvPr>
          <p:cNvSpPr/>
          <p:nvPr/>
        </p:nvSpPr>
        <p:spPr>
          <a:xfrm>
            <a:off x="768892" y="4117139"/>
            <a:ext cx="4386768" cy="78560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E9B62E-41BA-447B-8CF6-E1FD956C0E75}"/>
              </a:ext>
            </a:extLst>
          </p:cNvPr>
          <p:cNvSpPr txBox="1"/>
          <p:nvPr/>
        </p:nvSpPr>
        <p:spPr>
          <a:xfrm>
            <a:off x="5658990" y="3604859"/>
            <a:ext cx="2463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Must be moved to the top box for </a:t>
            </a:r>
            <a:r>
              <a:rPr lang="en-US" sz="1200" dirty="0" err="1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Vulnogram</a:t>
            </a:r>
            <a:r>
              <a:rPr lang="en-US" sz="12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 to generate proper JSON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F7E9400-3702-419B-9900-E7C913F0D2CC}"/>
              </a:ext>
            </a:extLst>
          </p:cNvPr>
          <p:cNvCxnSpPr>
            <a:stCxn id="7" idx="1"/>
          </p:cNvCxnSpPr>
          <p:nvPr/>
        </p:nvCxnSpPr>
        <p:spPr>
          <a:xfrm flipH="1">
            <a:off x="5155660" y="3928025"/>
            <a:ext cx="503330" cy="5661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9318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66732-DF0B-4819-B9BF-75952BF46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Vulnogram</a:t>
            </a:r>
            <a:r>
              <a:rPr lang="en-US" dirty="0"/>
              <a:t> – Or Start the Description from Scratch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F3FDC-565E-4FC3-865B-BFBA74735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46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4E4AD9C-21B9-4B78-BA88-B1E5952A4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89" t="24940" r="2170" b="38910"/>
          <a:stretch/>
        </p:blipFill>
        <p:spPr>
          <a:xfrm>
            <a:off x="609600" y="1989055"/>
            <a:ext cx="8036778" cy="271492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3E4E9A5-0B0D-48A2-A914-CB5F86A4CCF1}"/>
              </a:ext>
            </a:extLst>
          </p:cNvPr>
          <p:cNvSpPr/>
          <p:nvPr/>
        </p:nvSpPr>
        <p:spPr>
          <a:xfrm>
            <a:off x="759164" y="2947481"/>
            <a:ext cx="7013235" cy="2723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7E4761-5D6D-40E4-9501-6BFD8972D71F}"/>
              </a:ext>
            </a:extLst>
          </p:cNvPr>
          <p:cNvSpPr txBox="1"/>
          <p:nvPr/>
        </p:nvSpPr>
        <p:spPr>
          <a:xfrm>
            <a:off x="5408863" y="1384033"/>
            <a:ext cx="3271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Product, version, and problem type information must be in the description section.  There are no restrictions on how they are phrased in the description section.</a:t>
            </a:r>
          </a:p>
        </p:txBody>
      </p:sp>
    </p:spTree>
    <p:extLst>
      <p:ext uri="{BB962C8B-B14F-4D97-AF65-F5344CB8AC3E}">
        <p14:creationId xmlns:p14="http://schemas.microsoft.com/office/powerpoint/2010/main" val="17770558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E605A-9BE7-4E89-821E-A931E3B0F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Vulnogram</a:t>
            </a:r>
            <a:r>
              <a:rPr lang="en-US" dirty="0"/>
              <a:t> – Access the JSON via the JSON tab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A1CB9-089B-4030-98E0-0F7A3FE61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47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5947E4A-A6B3-4994-8971-F02EEE4C4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75" t="10561" r="1777" b="2965"/>
          <a:stretch/>
        </p:blipFill>
        <p:spPr>
          <a:xfrm>
            <a:off x="1329178" y="1423448"/>
            <a:ext cx="6061436" cy="474324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C0CDEE1-7833-4475-9695-2F798CB46216}"/>
              </a:ext>
            </a:extLst>
          </p:cNvPr>
          <p:cNvSpPr/>
          <p:nvPr/>
        </p:nvSpPr>
        <p:spPr>
          <a:xfrm>
            <a:off x="4067665" y="1498860"/>
            <a:ext cx="584462" cy="3393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41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CVE ID</a:t>
            </a:r>
          </a:p>
          <a:p>
            <a:r>
              <a:rPr lang="en-US" dirty="0"/>
              <a:t>Products</a:t>
            </a:r>
          </a:p>
          <a:p>
            <a:r>
              <a:rPr lang="en-US" dirty="0"/>
              <a:t>Versions</a:t>
            </a:r>
          </a:p>
          <a:p>
            <a:r>
              <a:rPr lang="en-US" dirty="0"/>
              <a:t>Problem Type (Vulnerability type or Impact)</a:t>
            </a:r>
          </a:p>
          <a:p>
            <a:r>
              <a:rPr lang="en-US" dirty="0"/>
              <a:t>References</a:t>
            </a:r>
          </a:p>
          <a:p>
            <a:r>
              <a:rPr lang="en-US" dirty="0"/>
              <a:t>Description</a:t>
            </a:r>
          </a:p>
          <a:p>
            <a:pPr lvl="1"/>
            <a:r>
              <a:rPr lang="en-US" dirty="0"/>
              <a:t>This should include product / version information as well as the problem type as it will be used to populate the entry in the CVE list.</a:t>
            </a:r>
          </a:p>
          <a:p>
            <a:r>
              <a:rPr lang="en-US" dirty="0"/>
              <a:t>Assigning CNA</a:t>
            </a:r>
          </a:p>
          <a:p>
            <a:pPr marL="287338" lvl="1" indent="0">
              <a:buNone/>
            </a:pPr>
            <a:endParaRPr lang="en-US" dirty="0"/>
          </a:p>
          <a:p>
            <a:r>
              <a:rPr lang="en-US" dirty="0"/>
              <a:t>Cautions</a:t>
            </a:r>
          </a:p>
          <a:p>
            <a:pPr lvl="1"/>
            <a:r>
              <a:rPr lang="en-US" dirty="0"/>
              <a:t>ASCII Only – no UTF or Unicode.</a:t>
            </a:r>
          </a:p>
          <a:p>
            <a:pPr lvl="1"/>
            <a:r>
              <a:rPr lang="en-US" dirty="0"/>
              <a:t>Plain text only – no HTML or proprietary document formats.</a:t>
            </a:r>
          </a:p>
          <a:p>
            <a:pPr lvl="1"/>
            <a:r>
              <a:rPr lang="en-US" dirty="0"/>
              <a:t>Avoid MS-DOS style line endings (CR/LF).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10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D872049B-1045-4FA4-AD2A-6919D0045C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BB3BC22-D3DF-4633-B2AA-7C0B65CA5257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Approved Formats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2D040-0EAB-4C96-83CC-D8A90603E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6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106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Approved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Flat file</a:t>
            </a:r>
          </a:p>
          <a:p>
            <a:r>
              <a:rPr lang="en-US" dirty="0"/>
              <a:t>Comma-Separated Values (CSV)</a:t>
            </a:r>
          </a:p>
          <a:p>
            <a:r>
              <a:rPr lang="en-US" dirty="0"/>
              <a:t>CVE JSON</a:t>
            </a:r>
          </a:p>
        </p:txBody>
      </p:sp>
    </p:spTree>
    <p:extLst>
      <p:ext uri="{BB962C8B-B14F-4D97-AF65-F5344CB8AC3E}">
        <p14:creationId xmlns:p14="http://schemas.microsoft.com/office/powerpoint/2010/main" val="98790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[CVEID]: </a:t>
            </a:r>
          </a:p>
          <a:p>
            <a:pPr marL="0" indent="0">
              <a:buNone/>
            </a:pPr>
            <a:r>
              <a:rPr lang="en-US" dirty="0"/>
              <a:t>[PRODUCT]:</a:t>
            </a:r>
          </a:p>
          <a:p>
            <a:pPr marL="0" indent="0">
              <a:buNone/>
            </a:pPr>
            <a:r>
              <a:rPr lang="en-US" dirty="0"/>
              <a:t>[VERSION]: </a:t>
            </a:r>
          </a:p>
          <a:p>
            <a:pPr marL="0" indent="0">
              <a:buNone/>
            </a:pPr>
            <a:r>
              <a:rPr lang="en-US" dirty="0"/>
              <a:t>[PROBLEMTYPE]:</a:t>
            </a:r>
          </a:p>
          <a:p>
            <a:pPr marL="0" indent="0">
              <a:buNone/>
            </a:pPr>
            <a:r>
              <a:rPr lang="en-US" dirty="0"/>
              <a:t>[REFERENCES]: </a:t>
            </a:r>
          </a:p>
          <a:p>
            <a:pPr marL="0" indent="0">
              <a:buNone/>
            </a:pPr>
            <a:r>
              <a:rPr lang="en-US" dirty="0"/>
              <a:t>[DESCRIPTION ]:</a:t>
            </a:r>
          </a:p>
          <a:p>
            <a:pPr marL="0" indent="0">
              <a:buNone/>
            </a:pPr>
            <a:r>
              <a:rPr lang="en-US" dirty="0"/>
              <a:t>[ASSIGNINGCNA]: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On CVE ID per [CVEID] field.</a:t>
            </a:r>
          </a:p>
          <a:p>
            <a:r>
              <a:rPr lang="en-US" dirty="0"/>
              <a:t>Field order should be maintained.</a:t>
            </a:r>
          </a:p>
          <a:p>
            <a:r>
              <a:rPr lang="en-US" dirty="0"/>
              <a:t>A single field should not span multiple lines.</a:t>
            </a:r>
          </a:p>
          <a:p>
            <a:r>
              <a:rPr lang="en-US" dirty="0"/>
              <a:t>https://cve.mitre.org/cve/list_rules_and_guidance/cve_assignment_information_format.html#format</a:t>
            </a:r>
          </a:p>
        </p:txBody>
      </p:sp>
    </p:spTree>
    <p:extLst>
      <p:ext uri="{BB962C8B-B14F-4D97-AF65-F5344CB8AC3E}">
        <p14:creationId xmlns:p14="http://schemas.microsoft.com/office/powerpoint/2010/main" val="855959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 file – Handling Multiples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Multiple CVE Entries</a:t>
            </a:r>
          </a:p>
          <a:p>
            <a:pPr lvl="1"/>
            <a:r>
              <a:rPr lang="en-US" dirty="0"/>
              <a:t>Concatenate entries, optionally separated by a blank line.</a:t>
            </a:r>
          </a:p>
          <a:p>
            <a:pPr lvl="1"/>
            <a:endParaRPr lang="en-US" dirty="0"/>
          </a:p>
          <a:p>
            <a:r>
              <a:rPr lang="en-US" dirty="0"/>
              <a:t>Multiple Products/Versions</a:t>
            </a:r>
          </a:p>
          <a:p>
            <a:pPr lvl="1"/>
            <a:r>
              <a:rPr lang="en-US" dirty="0"/>
              <a:t>Separate products, and correspondingly versions, by a semicolon followed by a space and, to separate multiple versions for a given product by a comma followed by a space; eg, </a:t>
            </a:r>
          </a:p>
          <a:p>
            <a:pPr marL="798513" lvl="3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[PRODUCT]: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 XE</a:t>
            </a:r>
          </a:p>
          <a:p>
            <a:pPr marL="798513" lvl="3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[VERSION]: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12.2, 15.0 through 15.6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3.2 through 3.18</a:t>
            </a:r>
          </a:p>
          <a:p>
            <a:pPr marL="798513" lvl="3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[DESCRIPTION]:...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 12.2 and 15.0 through 15.6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 EX 3.2 through 3.18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287338" lvl="1" indent="0">
              <a:buNone/>
            </a:pPr>
            <a:endParaRPr lang="en-US" dirty="0"/>
          </a:p>
          <a:p>
            <a:r>
              <a:rPr lang="en-US" dirty="0"/>
              <a:t>Multiple References</a:t>
            </a:r>
          </a:p>
          <a:p>
            <a:pPr lvl="1"/>
            <a:r>
              <a:rPr lang="en-US" dirty="0"/>
              <a:t>Separate references by a space; eg,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98513" lvl="3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[REFERENCES]: https://tomcat.apache.org/security-9.html#Fixed_in_Apache_Tomcat_9.0.0.M13 https://tomcat.apache.org/security-8.html#Fixed_in_Apache_Tomcat_8.5.8 https://tomcat.apache.org/security-8.html#Fixed_in_Apache_Tomcat_8.0.39 https://tomcat.apache.org/security-7.html#Fixed_in_Apache_Tomcat_7.0.73 https://tomcat.apache.org/security-6.html#Fixed_in_Apache_Tomcat_6.0.48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5997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6">
  <a:themeElements>
    <a:clrScheme name="MITRE Corporate Colors">
      <a:dk1>
        <a:sysClr val="windowText" lastClr="000000"/>
      </a:dk1>
      <a:lt1>
        <a:sysClr val="window" lastClr="FFFFFF"/>
      </a:lt1>
      <a:dk2>
        <a:srgbClr val="005F9E"/>
      </a:dk2>
      <a:lt2>
        <a:srgbClr val="EEECE1"/>
      </a:lt2>
      <a:accent1>
        <a:srgbClr val="00B3DC"/>
      </a:accent1>
      <a:accent2>
        <a:srgbClr val="F7901E"/>
      </a:accent2>
      <a:accent3>
        <a:srgbClr val="FFE23C"/>
      </a:accent3>
      <a:accent4>
        <a:srgbClr val="C1CD23"/>
      </a:accent4>
      <a:accent5>
        <a:srgbClr val="C6401D"/>
      </a:accent5>
      <a:accent6>
        <a:srgbClr val="FFFFFF"/>
      </a:accent6>
      <a:hlink>
        <a:srgbClr val="0000FF"/>
      </a:hlink>
      <a:folHlink>
        <a:srgbClr val="800080"/>
      </a:folHlink>
    </a:clrScheme>
    <a:fontScheme name="MITRE Corporate Fonts">
      <a:majorFont>
        <a:latin typeface="Helvetica LT Std"/>
        <a:ea typeface=""/>
        <a:cs typeface=""/>
      </a:majorFont>
      <a:minorFont>
        <a:latin typeface="Helvetica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Aft>
            <a:spcPts val="600"/>
          </a:spcAft>
          <a:defRPr sz="1600">
            <a:ea typeface="Verdana" pitchFamily="34" charset="0"/>
            <a:cs typeface="Verdana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6" id="{B5AB9BDD-A03F-40B0-8FC2-7AA59C1C6FB9}" vid="{3CD1B688-2795-4ADF-9211-C4DFE78992C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TRE_x0020_Sensitivity xmlns="http://schemas.microsoft.com/sharepoint/v3">Internal MITRE Information</MITRE_x0020_Sensitivity>
    <_Contributor xmlns="http://schemas.microsoft.com/sharepoint/v3/fields" xsi:nil="true"/>
    <Release_x0020_Statement xmlns="http://schemas.microsoft.com/sharepoint/v3">For Internal MITRE Use</Release_x0020_Statement>
  </documentManagement>
</p:properties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MITRE Work" ma:contentTypeID="0x010100823A99C636F7423283FB0D200866C613006635D4F535B0564BA1CF28EBA6D51C69" ma:contentTypeVersion="4" ma:contentTypeDescription="Materials and documents that contain MITRE authored content and other content directly attributable to MITRE and its work" ma:contentTypeScope="" ma:versionID="a0e8e30c96128f2f9f4cf73e52721af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4ecced815c1fcad0d6ce5c0941b6b895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Contributor" minOccurs="0"/>
                <xsd:element ref="ns1:MITRE_x0020_Sensitivity"/>
                <xsd:element ref="ns1:Release_x0020_Statement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MITRE_x0020_Sensitivity" ma:index="10" ma:displayName="Sensitivity" ma:default="Internal MITRE Information" ma:internalName="MITRE_x0020_Sensitivity">
      <xsd:simpleType>
        <xsd:restriction base="dms:Choice">
          <xsd:enumeration value="Public Information"/>
          <xsd:enumeration value="Internal MITRE Information"/>
          <xsd:enumeration value="Sensitive Information"/>
          <xsd:enumeration value="Highly Sensitive Information"/>
        </xsd:restriction>
      </xsd:simpleType>
    </xsd:element>
    <xsd:element name="Release_x0020_Statement" ma:index="11" ma:displayName="Release Statement" ma:default="For Internal MITRE Use" ma:internalName="Release_x0020_Statement">
      <xsd:simpleType>
        <xsd:union memberTypes="dms:Text">
          <xsd:simpleType>
            <xsd:restriction base="dms:Choice">
              <xsd:enumeration value="Approved for Public Release"/>
              <xsd:enumeration value="For Internal MITRE Use"/>
              <xsd:enumeration value="For Release to All Sponsors"/>
              <xsd:enumeration value="For Limited Internal MITRE Use"/>
              <xsd:enumeration value="For Limited External Release"/>
              <xsd:enumeration value="Privileged: Sensitive Personal Information"/>
              <xsd:enumeration value="MITRE Proprietary"/>
              <xsd:enumeration value="Source Selection Sensitive"/>
              <xsd:enumeration value="Restricted: Highly Sensitive Personal Information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ntributor" ma:index="9" nillable="true" ma:displayName="Contributor" ma:description="One or more people or organizations that contributed to this resource" ma:internalName="_Contributor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C27AC7-872E-4360-A0DE-98010D1A6F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5D6280-C7EB-441A-B7E7-E280EDC3468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5BF83DD6-6F2D-4879-B4F4-F587C09B869A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97F3139B-DB50-47E9-86A5-5B58F9B9F3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Presentation6</Template>
  <TotalTime>13253</TotalTime>
  <Words>2479</Words>
  <Application>Microsoft Office PowerPoint</Application>
  <PresentationFormat>On-screen Show (4:3)</PresentationFormat>
  <Paragraphs>293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Courier New</vt:lpstr>
      <vt:lpstr>Helvetica LT Std</vt:lpstr>
      <vt:lpstr>Wingdings</vt:lpstr>
      <vt:lpstr>Presentation6</vt:lpstr>
      <vt:lpstr>CVE Submission Process</vt:lpstr>
      <vt:lpstr>Disclaimers</vt:lpstr>
      <vt:lpstr>Outline</vt:lpstr>
      <vt:lpstr>Who to send the info to?</vt:lpstr>
      <vt:lpstr>Required Information</vt:lpstr>
      <vt:lpstr>Approved Formats</vt:lpstr>
      <vt:lpstr>Approved Formats</vt:lpstr>
      <vt:lpstr>Flat file</vt:lpstr>
      <vt:lpstr>Flat file – Handling Multiples</vt:lpstr>
      <vt:lpstr>Flat File Example</vt:lpstr>
      <vt:lpstr>Comma-Separated Values (CSV)</vt:lpstr>
      <vt:lpstr>CSV – Handling Multiples</vt:lpstr>
      <vt:lpstr>CSV Example</vt:lpstr>
      <vt:lpstr>CVE JSON 4.0</vt:lpstr>
      <vt:lpstr>CVE JSON Example</vt:lpstr>
      <vt:lpstr>Submission Channels</vt:lpstr>
      <vt:lpstr>Approved Submission Channels</vt:lpstr>
      <vt:lpstr>Submissions through the web form</vt:lpstr>
      <vt:lpstr>Go to https://cveform.mitre.org/</vt:lpstr>
      <vt:lpstr>Select the “Notify CVE about a publication” request type </vt:lpstr>
      <vt:lpstr>Fill in Contact Information</vt:lpstr>
      <vt:lpstr>Fill in the Submission Information</vt:lpstr>
      <vt:lpstr>Fill in the Captcha and Select the Submit Request Button</vt:lpstr>
      <vt:lpstr>A Ticket will be Created and Email Acknowledging Sent</vt:lpstr>
      <vt:lpstr>The Description Field is Character Limited</vt:lpstr>
      <vt:lpstr>If you need more characters, use email …</vt:lpstr>
      <vt:lpstr>By Replying to the Acknowledgement Email</vt:lpstr>
      <vt:lpstr>Submission through GitHub</vt:lpstr>
      <vt:lpstr>Git Submission (Initial Setup)</vt:lpstr>
      <vt:lpstr>Git Submission, part 1</vt:lpstr>
      <vt:lpstr>Git Submission, part 2</vt:lpstr>
      <vt:lpstr>Git Submission, part 3</vt:lpstr>
      <vt:lpstr>Git Submission, part 4</vt:lpstr>
      <vt:lpstr>Notes on Git usage</vt:lpstr>
      <vt:lpstr>What happens on MITRE’s end</vt:lpstr>
      <vt:lpstr>Resources</vt:lpstr>
      <vt:lpstr>Backup Slides</vt:lpstr>
      <vt:lpstr>Vulnogram</vt:lpstr>
      <vt:lpstr>Vulnogram – Choose the CVE ID to edit</vt:lpstr>
      <vt:lpstr>Vulnograms – CVE Info is Imported from the Official List</vt:lpstr>
      <vt:lpstr>Vulnogram – Fill in Metadata</vt:lpstr>
      <vt:lpstr>Vulnogram – Fill in Product/Version Info.</vt:lpstr>
      <vt:lpstr>Vulnogram – Fill in Problem Type</vt:lpstr>
      <vt:lpstr>Vulnogram – Add Reference(s)</vt:lpstr>
      <vt:lpstr>Vulnogram – Use the Auto-Text feature to Start the Description</vt:lpstr>
      <vt:lpstr>Vulnogram – Or Start the Description from Scratch</vt:lpstr>
      <vt:lpstr>Vulnogram – Access the JSON via the JSON tab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CVE Submission Process</dc:title>
  <dc:creator>Evans, Jonathan L.</dc:creator>
  <cp:lastModifiedBy>Evans, Jonathan L.</cp:lastModifiedBy>
  <cp:revision>71</cp:revision>
  <dcterms:created xsi:type="dcterms:W3CDTF">2017-05-01T12:54:31Z</dcterms:created>
  <dcterms:modified xsi:type="dcterms:W3CDTF">2019-01-14T18:17:09Z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0x010100823A99C636F7423283FB0D200866C613006635D4F535B0564BA1CF28EBA6D51C69</vt:lpwstr>
  </property>
  <property fmtid="{D5CDD505-2E9C-101B-9397-08002B2CF9AE}" pid="3" name="Order">
    <vt:r8>7300</vt:r8>
  </property>
  <property fmtid="{D5CDD505-2E9C-101B-9397-08002B2CF9AE}" pid="4" name="URL">
    <vt:lpwstr/>
  </property>
  <property fmtid="{D5CDD505-2E9C-101B-9397-08002B2CF9AE}" pid="5" name="xd_ProgID">
    <vt:lpwstr/>
  </property>
  <property fmtid="{D5CDD505-2E9C-101B-9397-08002B2CF9AE}" pid="6" name="_SharedFileIndex">
    <vt:lpwstr/>
  </property>
  <property fmtid="{D5CDD505-2E9C-101B-9397-08002B2CF9AE}" pid="7" name="_SourceUrl">
    <vt:lpwstr/>
  </property>
  <property fmtid="{D5CDD505-2E9C-101B-9397-08002B2CF9AE}" pid="8" name="TemplateUrl">
    <vt:lpwstr/>
  </property>
</Properties>
</file>